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handoutMasterIdLst>
    <p:handoutMasterId r:id="rId42"/>
  </p:handoutMasterIdLst>
  <p:sldIdLst>
    <p:sldId id="259" r:id="rId2"/>
    <p:sldId id="256" r:id="rId3"/>
    <p:sldId id="284" r:id="rId4"/>
    <p:sldId id="257" r:id="rId5"/>
    <p:sldId id="285" r:id="rId6"/>
    <p:sldId id="263" r:id="rId7"/>
    <p:sldId id="272" r:id="rId8"/>
    <p:sldId id="271" r:id="rId9"/>
    <p:sldId id="286" r:id="rId10"/>
    <p:sldId id="273" r:id="rId11"/>
    <p:sldId id="280" r:id="rId12"/>
    <p:sldId id="281" r:id="rId13"/>
    <p:sldId id="282" r:id="rId14"/>
    <p:sldId id="283" r:id="rId15"/>
    <p:sldId id="264" r:id="rId16"/>
    <p:sldId id="268" r:id="rId17"/>
    <p:sldId id="267" r:id="rId18"/>
    <p:sldId id="269" r:id="rId19"/>
    <p:sldId id="270" r:id="rId20"/>
    <p:sldId id="274" r:id="rId21"/>
    <p:sldId id="275" r:id="rId22"/>
    <p:sldId id="278" r:id="rId23"/>
    <p:sldId id="277" r:id="rId24"/>
    <p:sldId id="276" r:id="rId25"/>
    <p:sldId id="279" r:id="rId26"/>
    <p:sldId id="288" r:id="rId27"/>
    <p:sldId id="289" r:id="rId28"/>
    <p:sldId id="290" r:id="rId29"/>
    <p:sldId id="291" r:id="rId30"/>
    <p:sldId id="292" r:id="rId31"/>
    <p:sldId id="294" r:id="rId32"/>
    <p:sldId id="295" r:id="rId33"/>
    <p:sldId id="296" r:id="rId34"/>
    <p:sldId id="293" r:id="rId35"/>
    <p:sldId id="297" r:id="rId36"/>
    <p:sldId id="298" r:id="rId37"/>
    <p:sldId id="299" r:id="rId38"/>
    <p:sldId id="287" r:id="rId39"/>
    <p:sldId id="300" r:id="rId4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8" d="100"/>
          <a:sy n="98" d="100"/>
        </p:scale>
        <p:origin x="-270" y="-102"/>
      </p:cViewPr>
      <p:guideLst>
        <p:guide orient="horz" pos="2160"/>
        <p:guide pos="2880"/>
      </p:guideLst>
    </p:cSldViewPr>
  </p:slideViewPr>
  <p:notesTextViewPr>
    <p:cViewPr>
      <p:scale>
        <a:sx n="1" d="1"/>
        <a:sy n="1" d="1"/>
      </p:scale>
      <p:origin x="0" y="174"/>
    </p:cViewPr>
  </p:notesTextViewPr>
  <p:notesViewPr>
    <p:cSldViewPr>
      <p:cViewPr varScale="1">
        <p:scale>
          <a:sx n="78" d="100"/>
          <a:sy n="78" d="100"/>
        </p:scale>
        <p:origin x="-2034"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F2E9C70-9546-40CD-9963-1CF971A2570F}" type="datetimeFigureOut">
              <a:rPr lang="en-US" smtClean="0"/>
              <a:t>6/20/2014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809F68D3-FBE4-4542-8C11-BD5C3B1515D0}" type="slidenum">
              <a:rPr lang="en-US" smtClean="0"/>
              <a:t>‹#›</a:t>
            </a:fld>
            <a:endParaRPr lang="en-US"/>
          </a:p>
        </p:txBody>
      </p:sp>
    </p:spTree>
    <p:extLst>
      <p:ext uri="{BB962C8B-B14F-4D97-AF65-F5344CB8AC3E}">
        <p14:creationId xmlns:p14="http://schemas.microsoft.com/office/powerpoint/2010/main" val="30833146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DAA94AC-8B75-4EBE-A822-8EFF5FA84AF8}" type="datetimeFigureOut">
              <a:rPr lang="en-US" smtClean="0"/>
              <a:t>6/20/2014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4BB0764-0FE0-4181-A423-208D242DA311}" type="slidenum">
              <a:rPr lang="en-US" smtClean="0"/>
              <a:t>‹#›</a:t>
            </a:fld>
            <a:endParaRPr lang="en-US"/>
          </a:p>
        </p:txBody>
      </p:sp>
    </p:spTree>
    <p:extLst>
      <p:ext uri="{BB962C8B-B14F-4D97-AF65-F5344CB8AC3E}">
        <p14:creationId xmlns:p14="http://schemas.microsoft.com/office/powerpoint/2010/main" val="36304328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afternoon we are going to do a quick review of polio in general, and then talk about bulbar polio. Many of those who had polio, and had any identifiable aftereffects, might also</a:t>
            </a:r>
            <a:r>
              <a:rPr lang="en-US" baseline="0" dirty="0" smtClean="0"/>
              <a:t> have had bulbar involvement. </a:t>
            </a:r>
            <a:r>
              <a:rPr lang="en-US" baseline="0" smtClean="0"/>
              <a:t>Also, many </a:t>
            </a:r>
            <a:r>
              <a:rPr lang="en-US" baseline="0" dirty="0" smtClean="0"/>
              <a:t>polio survivors will scoff and say, “But I was never in an iron lung!” Bulbar involvement affects more than just breathing. Besides, many of you were infants or young children. You may not remember if you any breathing, swallowing, or other of polio’s sneaky damage.</a:t>
            </a:r>
            <a:endParaRPr lang="en-US" dirty="0"/>
          </a:p>
        </p:txBody>
      </p:sp>
      <p:sp>
        <p:nvSpPr>
          <p:cNvPr id="4" name="Slide Number Placeholder 3"/>
          <p:cNvSpPr>
            <a:spLocks noGrp="1"/>
          </p:cNvSpPr>
          <p:nvPr>
            <p:ph type="sldNum" sz="quarter" idx="10"/>
          </p:nvPr>
        </p:nvSpPr>
        <p:spPr/>
        <p:txBody>
          <a:bodyPr/>
          <a:lstStyle/>
          <a:p>
            <a:fld id="{C4BB0764-0FE0-4181-A423-208D242DA311}" type="slidenum">
              <a:rPr lang="en-US" smtClean="0"/>
              <a:t>1</a:t>
            </a:fld>
            <a:endParaRPr lang="en-US"/>
          </a:p>
        </p:txBody>
      </p:sp>
    </p:spTree>
    <p:extLst>
      <p:ext uri="{BB962C8B-B14F-4D97-AF65-F5344CB8AC3E}">
        <p14:creationId xmlns:p14="http://schemas.microsoft.com/office/powerpoint/2010/main" val="3628121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Weakness is often asymmetrical. Dr. Perry often said that polio affects the body like someone splattering paint on a wall. There no discernible pattern. </a:t>
            </a:r>
            <a:endParaRPr lang="en-US" dirty="0"/>
          </a:p>
        </p:txBody>
      </p:sp>
      <p:sp>
        <p:nvSpPr>
          <p:cNvPr id="4" name="Slide Number Placeholder 3"/>
          <p:cNvSpPr>
            <a:spLocks noGrp="1"/>
          </p:cNvSpPr>
          <p:nvPr>
            <p:ph type="sldNum" sz="quarter" idx="10"/>
          </p:nvPr>
        </p:nvSpPr>
        <p:spPr/>
        <p:txBody>
          <a:bodyPr/>
          <a:lstStyle/>
          <a:p>
            <a:fld id="{C4BB0764-0FE0-4181-A423-208D242DA311}" type="slidenum">
              <a:rPr lang="en-US" smtClean="0"/>
              <a:t>18</a:t>
            </a:fld>
            <a:endParaRPr lang="en-US"/>
          </a:p>
        </p:txBody>
      </p:sp>
    </p:spTree>
    <p:extLst>
      <p:ext uri="{BB962C8B-B14F-4D97-AF65-F5344CB8AC3E}">
        <p14:creationId xmlns:p14="http://schemas.microsoft.com/office/powerpoint/2010/main" val="531026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BB0764-0FE0-4181-A423-208D242DA311}" type="slidenum">
              <a:rPr lang="en-US" smtClean="0"/>
              <a:t>19</a:t>
            </a:fld>
            <a:endParaRPr lang="en-US"/>
          </a:p>
        </p:txBody>
      </p:sp>
    </p:spTree>
    <p:extLst>
      <p:ext uri="{BB962C8B-B14F-4D97-AF65-F5344CB8AC3E}">
        <p14:creationId xmlns:p14="http://schemas.microsoft.com/office/powerpoint/2010/main" val="13106563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illustration indicates the many bodily functions that can be affected by bulbar polio.</a:t>
            </a:r>
            <a:endParaRPr lang="en-US" dirty="0"/>
          </a:p>
        </p:txBody>
      </p:sp>
      <p:sp>
        <p:nvSpPr>
          <p:cNvPr id="4" name="Slide Number Placeholder 3"/>
          <p:cNvSpPr>
            <a:spLocks noGrp="1"/>
          </p:cNvSpPr>
          <p:nvPr>
            <p:ph type="sldNum" sz="quarter" idx="10"/>
          </p:nvPr>
        </p:nvSpPr>
        <p:spPr/>
        <p:txBody>
          <a:bodyPr/>
          <a:lstStyle/>
          <a:p>
            <a:fld id="{C4BB0764-0FE0-4181-A423-208D242DA311}" type="slidenum">
              <a:rPr lang="en-US" smtClean="0"/>
              <a:t>20</a:t>
            </a:fld>
            <a:endParaRPr lang="en-US"/>
          </a:p>
        </p:txBody>
      </p:sp>
    </p:spTree>
    <p:extLst>
      <p:ext uri="{BB962C8B-B14F-4D97-AF65-F5344CB8AC3E}">
        <p14:creationId xmlns:p14="http://schemas.microsoft.com/office/powerpoint/2010/main" val="8699140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illustration indicating nerves that originate in the brain, or “bulb” of the spinal cord.</a:t>
            </a:r>
            <a:r>
              <a:rPr lang="en-US" baseline="0" dirty="0" smtClean="0"/>
              <a:t> Polio most often affects the 7</a:t>
            </a:r>
            <a:r>
              <a:rPr lang="en-US" baseline="30000" dirty="0" smtClean="0"/>
              <a:t>th</a:t>
            </a:r>
            <a:r>
              <a:rPr lang="en-US" baseline="0" dirty="0" smtClean="0"/>
              <a:t>, 9</a:t>
            </a:r>
            <a:r>
              <a:rPr lang="en-US" baseline="30000" dirty="0" smtClean="0"/>
              <a:t>th</a:t>
            </a:r>
            <a:r>
              <a:rPr lang="en-US" baseline="0" dirty="0" smtClean="0"/>
              <a:t>, 10</a:t>
            </a:r>
            <a:r>
              <a:rPr lang="en-US" baseline="30000" dirty="0" smtClean="0"/>
              <a:t>th</a:t>
            </a:r>
            <a:r>
              <a:rPr lang="en-US" baseline="0" dirty="0" smtClean="0"/>
              <a:t>, 11</a:t>
            </a:r>
            <a:r>
              <a:rPr lang="en-US" baseline="30000" dirty="0" smtClean="0"/>
              <a:t>th</a:t>
            </a:r>
            <a:r>
              <a:rPr lang="en-US" baseline="0" dirty="0" smtClean="0"/>
              <a:t>, and 12</a:t>
            </a:r>
            <a:r>
              <a:rPr lang="en-US" baseline="30000" dirty="0" smtClean="0"/>
              <a:t>th</a:t>
            </a:r>
            <a:r>
              <a:rPr lang="en-US" baseline="0" dirty="0" smtClean="0"/>
              <a:t> nerves.</a:t>
            </a:r>
            <a:endParaRPr lang="en-US" dirty="0"/>
          </a:p>
        </p:txBody>
      </p:sp>
      <p:sp>
        <p:nvSpPr>
          <p:cNvPr id="4" name="Slide Number Placeholder 3"/>
          <p:cNvSpPr>
            <a:spLocks noGrp="1"/>
          </p:cNvSpPr>
          <p:nvPr>
            <p:ph type="sldNum" sz="quarter" idx="10"/>
          </p:nvPr>
        </p:nvSpPr>
        <p:spPr/>
        <p:txBody>
          <a:bodyPr/>
          <a:lstStyle/>
          <a:p>
            <a:fld id="{C4BB0764-0FE0-4181-A423-208D242DA311}" type="slidenum">
              <a:rPr lang="en-US" smtClean="0"/>
              <a:t>21</a:t>
            </a:fld>
            <a:endParaRPr lang="en-US"/>
          </a:p>
        </p:txBody>
      </p:sp>
    </p:spTree>
    <p:extLst>
      <p:ext uri="{BB962C8B-B14F-4D97-AF65-F5344CB8AC3E}">
        <p14:creationId xmlns:p14="http://schemas.microsoft.com/office/powerpoint/2010/main" val="7469778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of you have seen this photograph. It was taken at Rancho Los Amigos in 1953.  I was “lucky” enough to be in one of these for six months. This is what</a:t>
            </a:r>
            <a:r>
              <a:rPr lang="en-US" baseline="0" dirty="0" smtClean="0"/>
              <a:t> most people think about when they think of bulbar polio but, as I indicated, bulbar polio can involve much more than breathing.</a:t>
            </a:r>
            <a:endParaRPr lang="en-US" dirty="0"/>
          </a:p>
        </p:txBody>
      </p:sp>
      <p:sp>
        <p:nvSpPr>
          <p:cNvPr id="4" name="Slide Number Placeholder 3"/>
          <p:cNvSpPr>
            <a:spLocks noGrp="1"/>
          </p:cNvSpPr>
          <p:nvPr>
            <p:ph type="sldNum" sz="quarter" idx="10"/>
          </p:nvPr>
        </p:nvSpPr>
        <p:spPr/>
        <p:txBody>
          <a:bodyPr/>
          <a:lstStyle/>
          <a:p>
            <a:fld id="{C4BB0764-0FE0-4181-A423-208D242DA311}" type="slidenum">
              <a:rPr lang="en-US" smtClean="0"/>
              <a:t>22</a:t>
            </a:fld>
            <a:endParaRPr lang="en-US"/>
          </a:p>
        </p:txBody>
      </p:sp>
    </p:spTree>
    <p:extLst>
      <p:ext uri="{BB962C8B-B14F-4D97-AF65-F5344CB8AC3E}">
        <p14:creationId xmlns:p14="http://schemas.microsoft.com/office/powerpoint/2010/main" val="20952850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young boy, perhaps nine or ten, who has specific bulbar involvement. His arms and hands are thin, but there doesn’t seem to be major weakness. He is holding a suction cannula in his right hand and a tissue in his left hand. Can you guess why?</a:t>
            </a:r>
            <a:r>
              <a:rPr lang="en-US" baseline="0" dirty="0" smtClean="0"/>
              <a:t> Because he has lost the ability to swallow! He has a nasogastric tube in his nose, going </a:t>
            </a:r>
            <a:r>
              <a:rPr lang="en-US" baseline="0" smtClean="0"/>
              <a:t>down into </a:t>
            </a:r>
            <a:r>
              <a:rPr lang="en-US" baseline="0" dirty="0" smtClean="0"/>
              <a:t>stomach, so he can receive nutrition. He uses the suction machine to remove saliva from his mouth. He cannot swallow at all.</a:t>
            </a:r>
            <a:endParaRPr lang="en-US" dirty="0"/>
          </a:p>
        </p:txBody>
      </p:sp>
      <p:sp>
        <p:nvSpPr>
          <p:cNvPr id="4" name="Slide Number Placeholder 3"/>
          <p:cNvSpPr>
            <a:spLocks noGrp="1"/>
          </p:cNvSpPr>
          <p:nvPr>
            <p:ph type="sldNum" sz="quarter" idx="10"/>
          </p:nvPr>
        </p:nvSpPr>
        <p:spPr/>
        <p:txBody>
          <a:bodyPr/>
          <a:lstStyle/>
          <a:p>
            <a:fld id="{C4BB0764-0FE0-4181-A423-208D242DA311}" type="slidenum">
              <a:rPr lang="en-US" smtClean="0"/>
              <a:t>23</a:t>
            </a:fld>
            <a:endParaRPr lang="en-US"/>
          </a:p>
        </p:txBody>
      </p:sp>
    </p:spTree>
    <p:extLst>
      <p:ext uri="{BB962C8B-B14F-4D97-AF65-F5344CB8AC3E}">
        <p14:creationId xmlns:p14="http://schemas.microsoft.com/office/powerpoint/2010/main" val="7137093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Morning headaches are a very real warning sign. It often means your oxygen level is low and/or you have a build up of carbon dioxide. Carbon dioxide build up can be a silent killer.</a:t>
            </a:r>
            <a:endParaRPr lang="en-US" dirty="0"/>
          </a:p>
        </p:txBody>
      </p:sp>
      <p:sp>
        <p:nvSpPr>
          <p:cNvPr id="4" name="Slide Number Placeholder 3"/>
          <p:cNvSpPr>
            <a:spLocks noGrp="1"/>
          </p:cNvSpPr>
          <p:nvPr>
            <p:ph type="sldNum" sz="quarter" idx="10"/>
          </p:nvPr>
        </p:nvSpPr>
        <p:spPr/>
        <p:txBody>
          <a:bodyPr/>
          <a:lstStyle/>
          <a:p>
            <a:fld id="{C4BB0764-0FE0-4181-A423-208D242DA311}" type="slidenum">
              <a:rPr lang="en-US" smtClean="0"/>
              <a:t>27</a:t>
            </a:fld>
            <a:endParaRPr lang="en-US"/>
          </a:p>
        </p:txBody>
      </p:sp>
    </p:spTree>
    <p:extLst>
      <p:ext uri="{BB962C8B-B14F-4D97-AF65-F5344CB8AC3E}">
        <p14:creationId xmlns:p14="http://schemas.microsoft.com/office/powerpoint/2010/main" val="1189210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 you may have had some swallowing involvement when you first had polio, but you were feeling rotten anyway. Swallowing was not</a:t>
            </a:r>
            <a:r>
              <a:rPr lang="en-US" baseline="0" dirty="0" smtClean="0"/>
              <a:t> your highest priority.</a:t>
            </a:r>
            <a:endParaRPr lang="en-US" dirty="0"/>
          </a:p>
        </p:txBody>
      </p:sp>
      <p:sp>
        <p:nvSpPr>
          <p:cNvPr id="4" name="Slide Number Placeholder 3"/>
          <p:cNvSpPr>
            <a:spLocks noGrp="1"/>
          </p:cNvSpPr>
          <p:nvPr>
            <p:ph type="sldNum" sz="quarter" idx="10"/>
          </p:nvPr>
        </p:nvSpPr>
        <p:spPr/>
        <p:txBody>
          <a:bodyPr/>
          <a:lstStyle/>
          <a:p>
            <a:fld id="{C4BB0764-0FE0-4181-A423-208D242DA311}" type="slidenum">
              <a:rPr lang="en-US" smtClean="0"/>
              <a:t>29</a:t>
            </a:fld>
            <a:endParaRPr lang="en-US"/>
          </a:p>
        </p:txBody>
      </p:sp>
    </p:spTree>
    <p:extLst>
      <p:ext uri="{BB962C8B-B14F-4D97-AF65-F5344CB8AC3E}">
        <p14:creationId xmlns:p14="http://schemas.microsoft.com/office/powerpoint/2010/main" val="42901445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BB0764-0FE0-4181-A423-208D242DA311}" type="slidenum">
              <a:rPr lang="en-US" smtClean="0"/>
              <a:t>38</a:t>
            </a:fld>
            <a:endParaRPr lang="en-US"/>
          </a:p>
        </p:txBody>
      </p:sp>
    </p:spTree>
    <p:extLst>
      <p:ext uri="{BB962C8B-B14F-4D97-AF65-F5344CB8AC3E}">
        <p14:creationId xmlns:p14="http://schemas.microsoft.com/office/powerpoint/2010/main" val="3931560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Dr. Perlman has said, “</a:t>
            </a:r>
            <a:r>
              <a:rPr lang="en-US" sz="1200" kern="1200" dirty="0" smtClean="0">
                <a:solidFill>
                  <a:schemeClr val="tx1"/>
                </a:solidFill>
                <a:effectLst/>
                <a:latin typeface="+mn-lt"/>
                <a:ea typeface="+mn-ea"/>
                <a:cs typeface="+mn-cs"/>
              </a:rPr>
              <a:t>People who had non-paralytic polio, by definition had </a:t>
            </a:r>
            <a:r>
              <a:rPr lang="en-US" sz="1200" kern="1200" dirty="0" err="1" smtClean="0">
                <a:solidFill>
                  <a:schemeClr val="tx1"/>
                </a:solidFill>
                <a:effectLst/>
                <a:latin typeface="+mn-lt"/>
                <a:ea typeface="+mn-ea"/>
                <a:cs typeface="+mn-cs"/>
              </a:rPr>
              <a:t>polioencephalitis</a:t>
            </a:r>
            <a:r>
              <a:rPr lang="en-US" sz="1200" kern="1200" dirty="0" smtClean="0">
                <a:solidFill>
                  <a:schemeClr val="tx1"/>
                </a:solidFill>
                <a:effectLst/>
                <a:latin typeface="+mn-lt"/>
                <a:ea typeface="+mn-ea"/>
                <a:cs typeface="+mn-cs"/>
              </a:rPr>
              <a:t>. They had involvement of those brain areas above the spinal cord, and could well have had poliovirus changes in the brainstem (bulbar polio). So breathing and swallowing problems may be present even in people who ostensibly had non-paralytic polio and also in others who may have no complaints about their legs or </a:t>
            </a:r>
            <a:r>
              <a:rPr lang="en-US" sz="1200" kern="1200" smtClean="0">
                <a:solidFill>
                  <a:schemeClr val="tx1"/>
                </a:solidFill>
                <a:effectLst/>
                <a:latin typeface="+mn-lt"/>
                <a:ea typeface="+mn-ea"/>
                <a:cs typeface="+mn-cs"/>
              </a:rPr>
              <a:t>arms</a:t>
            </a:r>
            <a:r>
              <a:rPr lang="en-US" sz="1200" kern="120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4BB0764-0FE0-4181-A423-208D242DA311}" type="slidenum">
              <a:rPr lang="en-US" smtClean="0"/>
              <a:t>3</a:t>
            </a:fld>
            <a:endParaRPr lang="en-US"/>
          </a:p>
        </p:txBody>
      </p:sp>
    </p:spTree>
    <p:extLst>
      <p:ext uri="{BB962C8B-B14F-4D97-AF65-F5344CB8AC3E}">
        <p14:creationId xmlns:p14="http://schemas.microsoft.com/office/powerpoint/2010/main" val="1485327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underlined “apparent” because Bodian discovered in autopsies that at least 50% of motor</a:t>
            </a:r>
            <a:r>
              <a:rPr lang="en-US" baseline="0" dirty="0" smtClean="0"/>
              <a:t> nerves must be damaged before there is any readily apparent weakness.</a:t>
            </a:r>
            <a:endParaRPr lang="en-US" dirty="0"/>
          </a:p>
        </p:txBody>
      </p:sp>
      <p:sp>
        <p:nvSpPr>
          <p:cNvPr id="4" name="Slide Number Placeholder 3"/>
          <p:cNvSpPr>
            <a:spLocks noGrp="1"/>
          </p:cNvSpPr>
          <p:nvPr>
            <p:ph type="sldNum" sz="quarter" idx="10"/>
          </p:nvPr>
        </p:nvSpPr>
        <p:spPr/>
        <p:txBody>
          <a:bodyPr/>
          <a:lstStyle/>
          <a:p>
            <a:fld id="{C4BB0764-0FE0-4181-A423-208D242DA311}" type="slidenum">
              <a:rPr lang="en-US" smtClean="0"/>
              <a:t>4</a:t>
            </a:fld>
            <a:endParaRPr lang="en-US"/>
          </a:p>
        </p:txBody>
      </p:sp>
    </p:spTree>
    <p:extLst>
      <p:ext uri="{BB962C8B-B14F-4D97-AF65-F5344CB8AC3E}">
        <p14:creationId xmlns:p14="http://schemas.microsoft.com/office/powerpoint/2010/main" val="2991587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cross section of a vertebral column, showing the spinal cord going down the middle and the peripheral nerves exiting on both sides. </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C4BB0764-0FE0-4181-A423-208D242DA311}" type="slidenum">
              <a:rPr lang="en-US" smtClean="0"/>
              <a:t>6</a:t>
            </a:fld>
            <a:endParaRPr lang="en-US"/>
          </a:p>
        </p:txBody>
      </p:sp>
    </p:spTree>
    <p:extLst>
      <p:ext uri="{BB962C8B-B14F-4D97-AF65-F5344CB8AC3E}">
        <p14:creationId xmlns:p14="http://schemas.microsoft.com/office/powerpoint/2010/main" val="3465521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another diagram,</a:t>
            </a:r>
            <a:r>
              <a:rPr lang="en-US" baseline="0" dirty="0" smtClean="0"/>
              <a:t> showing just the spinal cord, and indicating motor nerves and sensory nerves. Sensory nerves are not affected by the polio virus.</a:t>
            </a:r>
            <a:endParaRPr lang="en-US" dirty="0"/>
          </a:p>
        </p:txBody>
      </p:sp>
      <p:sp>
        <p:nvSpPr>
          <p:cNvPr id="4" name="Slide Number Placeholder 3"/>
          <p:cNvSpPr>
            <a:spLocks noGrp="1"/>
          </p:cNvSpPr>
          <p:nvPr>
            <p:ph type="sldNum" sz="quarter" idx="10"/>
          </p:nvPr>
        </p:nvSpPr>
        <p:spPr/>
        <p:txBody>
          <a:bodyPr/>
          <a:lstStyle/>
          <a:p>
            <a:fld id="{C4BB0764-0FE0-4181-A423-208D242DA311}" type="slidenum">
              <a:rPr lang="en-US" smtClean="0"/>
              <a:t>7</a:t>
            </a:fld>
            <a:endParaRPr lang="en-US"/>
          </a:p>
        </p:txBody>
      </p:sp>
    </p:spTree>
    <p:extLst>
      <p:ext uri="{BB962C8B-B14F-4D97-AF65-F5344CB8AC3E}">
        <p14:creationId xmlns:p14="http://schemas.microsoft.com/office/powerpoint/2010/main" val="2376180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put (note) in this slide to remind me to mention two friends of mine who lost movement AND sensation.</a:t>
            </a:r>
            <a:r>
              <a:rPr lang="en-US" baseline="0" dirty="0" smtClean="0"/>
              <a:t> I wondered about this for years, because we’ve always been told polio doesn’t damage sensory nerves. It turns out that my two friends had damage to their sensory nerves because their polio infection was so severe that their spinal cord became extremely swollen. Their spinal cord was swollen to such an extent that their entire spinal cord was damaged </a:t>
            </a:r>
            <a:r>
              <a:rPr lang="en-US" baseline="0" smtClean="0"/>
              <a:t>beyond repair, </a:t>
            </a:r>
            <a:r>
              <a:rPr lang="en-US" baseline="0" dirty="0" smtClean="0"/>
              <a:t>including their sensory nerves. In effect, they had the equivalent of a high spinal cord injury.</a:t>
            </a:r>
            <a:endParaRPr lang="en-US" dirty="0"/>
          </a:p>
        </p:txBody>
      </p:sp>
      <p:sp>
        <p:nvSpPr>
          <p:cNvPr id="4" name="Slide Number Placeholder 3"/>
          <p:cNvSpPr>
            <a:spLocks noGrp="1"/>
          </p:cNvSpPr>
          <p:nvPr>
            <p:ph type="sldNum" sz="quarter" idx="10"/>
          </p:nvPr>
        </p:nvSpPr>
        <p:spPr/>
        <p:txBody>
          <a:bodyPr/>
          <a:lstStyle/>
          <a:p>
            <a:fld id="{C4BB0764-0FE0-4181-A423-208D242DA311}" type="slidenum">
              <a:rPr lang="en-US" smtClean="0"/>
              <a:t>12</a:t>
            </a:fld>
            <a:endParaRPr lang="en-US"/>
          </a:p>
        </p:txBody>
      </p:sp>
    </p:spTree>
    <p:extLst>
      <p:ext uri="{BB962C8B-B14F-4D97-AF65-F5344CB8AC3E}">
        <p14:creationId xmlns:p14="http://schemas.microsoft.com/office/powerpoint/2010/main" val="1359277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you identify the polio survivor in this school photograph? In my studies I’ve discovered that all female polio survivors are pretty and all male polio survivors are handsome! And, I’m guessing this girl will find a way to ditch her leg brace when she gets a little older.</a:t>
            </a:r>
            <a:endParaRPr lang="en-US" dirty="0"/>
          </a:p>
        </p:txBody>
      </p:sp>
      <p:sp>
        <p:nvSpPr>
          <p:cNvPr id="4" name="Slide Number Placeholder 3"/>
          <p:cNvSpPr>
            <a:spLocks noGrp="1"/>
          </p:cNvSpPr>
          <p:nvPr>
            <p:ph type="sldNum" sz="quarter" idx="10"/>
          </p:nvPr>
        </p:nvSpPr>
        <p:spPr/>
        <p:txBody>
          <a:bodyPr/>
          <a:lstStyle/>
          <a:p>
            <a:fld id="{C4BB0764-0FE0-4181-A423-208D242DA311}" type="slidenum">
              <a:rPr lang="en-US" smtClean="0"/>
              <a:t>15</a:t>
            </a:fld>
            <a:endParaRPr lang="en-US"/>
          </a:p>
        </p:txBody>
      </p:sp>
    </p:spTree>
    <p:extLst>
      <p:ext uri="{BB962C8B-B14F-4D97-AF65-F5344CB8AC3E}">
        <p14:creationId xmlns:p14="http://schemas.microsoft.com/office/powerpoint/2010/main" val="789759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unlikely that these ladies will be able to hide their disability.</a:t>
            </a:r>
            <a:endParaRPr lang="en-US" dirty="0"/>
          </a:p>
        </p:txBody>
      </p:sp>
      <p:sp>
        <p:nvSpPr>
          <p:cNvPr id="4" name="Slide Number Placeholder 3"/>
          <p:cNvSpPr>
            <a:spLocks noGrp="1"/>
          </p:cNvSpPr>
          <p:nvPr>
            <p:ph type="sldNum" sz="quarter" idx="10"/>
          </p:nvPr>
        </p:nvSpPr>
        <p:spPr/>
        <p:txBody>
          <a:bodyPr/>
          <a:lstStyle/>
          <a:p>
            <a:fld id="{C4BB0764-0FE0-4181-A423-208D242DA311}" type="slidenum">
              <a:rPr lang="en-US" smtClean="0"/>
              <a:t>16</a:t>
            </a:fld>
            <a:endParaRPr lang="en-US"/>
          </a:p>
        </p:txBody>
      </p:sp>
    </p:spTree>
    <p:extLst>
      <p:ext uri="{BB962C8B-B14F-4D97-AF65-F5344CB8AC3E}">
        <p14:creationId xmlns:p14="http://schemas.microsoft.com/office/powerpoint/2010/main" val="652917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our own Emma. She is what we sometimes identify as an “upside down polio.” Her arms and hands were greatly affected, but her legs were strong. She learned to write and type with her feet, and even changed her babies’ diapers with her feet. Notice</a:t>
            </a:r>
            <a:r>
              <a:rPr lang="en-US" baseline="0" dirty="0" smtClean="0"/>
              <a:t> that she wears a wristwatch on her ankle. Emma also had severe bulbar polio. The “necklace” she is wearing is actually the collar that holds her tracheostomy tube </a:t>
            </a:r>
            <a:r>
              <a:rPr lang="en-US" baseline="0" smtClean="0"/>
              <a:t>in place.</a:t>
            </a:r>
            <a:endParaRPr lang="en-US" dirty="0"/>
          </a:p>
        </p:txBody>
      </p:sp>
      <p:sp>
        <p:nvSpPr>
          <p:cNvPr id="4" name="Slide Number Placeholder 3"/>
          <p:cNvSpPr>
            <a:spLocks noGrp="1"/>
          </p:cNvSpPr>
          <p:nvPr>
            <p:ph type="sldNum" sz="quarter" idx="10"/>
          </p:nvPr>
        </p:nvSpPr>
        <p:spPr/>
        <p:txBody>
          <a:bodyPr/>
          <a:lstStyle/>
          <a:p>
            <a:fld id="{C4BB0764-0FE0-4181-A423-208D242DA311}" type="slidenum">
              <a:rPr lang="en-US" smtClean="0"/>
              <a:t>17</a:t>
            </a:fld>
            <a:endParaRPr lang="en-US"/>
          </a:p>
        </p:txBody>
      </p:sp>
    </p:spTree>
    <p:extLst>
      <p:ext uri="{BB962C8B-B14F-4D97-AF65-F5344CB8AC3E}">
        <p14:creationId xmlns:p14="http://schemas.microsoft.com/office/powerpoint/2010/main" val="6012543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951F2D74-6D8E-4F49-A276-5D18340BFDBA}" type="datetime1">
              <a:rPr lang="en-US" smtClean="0"/>
              <a:t>6/20/2014</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r>
              <a:rPr lang="en-US" smtClean="0"/>
              <a:t>Rancho Los Amigos Post-Polio Support Group, March 22, 2014</a:t>
            </a:r>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8B30F909-5347-4A98-8C58-71F8005274B0}" type="slidenum">
              <a:rPr lang="en-US" smtClean="0"/>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D07A11-FE0A-4820-B150-FEB6986E9E93}" type="datetime1">
              <a:rPr lang="en-US" smtClean="0"/>
              <a:t>6/20/2014</a:t>
            </a:fld>
            <a:endParaRPr lang="en-US"/>
          </a:p>
        </p:txBody>
      </p:sp>
      <p:sp>
        <p:nvSpPr>
          <p:cNvPr id="5" name="Footer Placeholder 4"/>
          <p:cNvSpPr>
            <a:spLocks noGrp="1"/>
          </p:cNvSpPr>
          <p:nvPr>
            <p:ph type="ftr" sz="quarter" idx="11"/>
          </p:nvPr>
        </p:nvSpPr>
        <p:spPr/>
        <p:txBody>
          <a:bodyPr/>
          <a:lstStyle/>
          <a:p>
            <a:r>
              <a:rPr lang="en-US" smtClean="0"/>
              <a:t>Rancho Los Amigos Post-Polio Support Group, March 22, 2014</a:t>
            </a:r>
            <a:endParaRPr lang="en-US"/>
          </a:p>
        </p:txBody>
      </p:sp>
      <p:sp>
        <p:nvSpPr>
          <p:cNvPr id="6" name="Slide Number Placeholder 5"/>
          <p:cNvSpPr>
            <a:spLocks noGrp="1"/>
          </p:cNvSpPr>
          <p:nvPr>
            <p:ph type="sldNum" sz="quarter" idx="12"/>
          </p:nvPr>
        </p:nvSpPr>
        <p:spPr/>
        <p:txBody>
          <a:bodyPr/>
          <a:lstStyle/>
          <a:p>
            <a:fld id="{8B30F909-5347-4A98-8C58-71F8005274B0}" type="slidenum">
              <a:rPr lang="en-US" smtClean="0"/>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4D2B24-9792-44B6-90F0-663C80816991}" type="datetime1">
              <a:rPr lang="en-US" smtClean="0"/>
              <a:t>6/20/2014</a:t>
            </a:fld>
            <a:endParaRPr lang="en-US"/>
          </a:p>
        </p:txBody>
      </p:sp>
      <p:sp>
        <p:nvSpPr>
          <p:cNvPr id="5" name="Footer Placeholder 4"/>
          <p:cNvSpPr>
            <a:spLocks noGrp="1"/>
          </p:cNvSpPr>
          <p:nvPr>
            <p:ph type="ftr" sz="quarter" idx="11"/>
          </p:nvPr>
        </p:nvSpPr>
        <p:spPr/>
        <p:txBody>
          <a:bodyPr/>
          <a:lstStyle/>
          <a:p>
            <a:r>
              <a:rPr lang="en-US" smtClean="0"/>
              <a:t>Rancho Los Amigos Post-Polio Support Group, March 22, 2014</a:t>
            </a:r>
            <a:endParaRPr lang="en-US"/>
          </a:p>
        </p:txBody>
      </p:sp>
      <p:sp>
        <p:nvSpPr>
          <p:cNvPr id="6" name="Slide Number Placeholder 5"/>
          <p:cNvSpPr>
            <a:spLocks noGrp="1"/>
          </p:cNvSpPr>
          <p:nvPr>
            <p:ph type="sldNum" sz="quarter" idx="12"/>
          </p:nvPr>
        </p:nvSpPr>
        <p:spPr/>
        <p:txBody>
          <a:bodyPr/>
          <a:lstStyle/>
          <a:p>
            <a:fld id="{8B30F909-5347-4A98-8C58-71F8005274B0}" type="slidenum">
              <a:rPr lang="en-US" smtClean="0"/>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4A8CEE-9004-4CE2-BBC4-B94B18211F2F}" type="datetime1">
              <a:rPr lang="en-US" smtClean="0"/>
              <a:t>6/20/2014</a:t>
            </a:fld>
            <a:endParaRPr lang="en-US"/>
          </a:p>
        </p:txBody>
      </p:sp>
      <p:sp>
        <p:nvSpPr>
          <p:cNvPr id="5" name="Footer Placeholder 4"/>
          <p:cNvSpPr>
            <a:spLocks noGrp="1"/>
          </p:cNvSpPr>
          <p:nvPr>
            <p:ph type="ftr" sz="quarter" idx="11"/>
          </p:nvPr>
        </p:nvSpPr>
        <p:spPr/>
        <p:txBody>
          <a:bodyPr/>
          <a:lstStyle/>
          <a:p>
            <a:r>
              <a:rPr lang="en-US" smtClean="0"/>
              <a:t>Rancho Los Amigos Post-Polio Support Group, March 22, 2014</a:t>
            </a:r>
            <a:endParaRPr lang="en-US"/>
          </a:p>
        </p:txBody>
      </p:sp>
      <p:sp>
        <p:nvSpPr>
          <p:cNvPr id="6" name="Slide Number Placeholder 5"/>
          <p:cNvSpPr>
            <a:spLocks noGrp="1"/>
          </p:cNvSpPr>
          <p:nvPr>
            <p:ph type="sldNum" sz="quarter" idx="12"/>
          </p:nvPr>
        </p:nvSpPr>
        <p:spPr/>
        <p:txBody>
          <a:bodyPr/>
          <a:lstStyle/>
          <a:p>
            <a:fld id="{8B30F909-5347-4A98-8C58-71F8005274B0}" type="slidenum">
              <a:rPr lang="en-US" smtClean="0"/>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A4252A-C9BD-477A-A948-C6622A84E599}" type="datetime1">
              <a:rPr lang="en-US" smtClean="0"/>
              <a:t>6/20/2014</a:t>
            </a:fld>
            <a:endParaRPr lang="en-US"/>
          </a:p>
        </p:txBody>
      </p:sp>
      <p:sp>
        <p:nvSpPr>
          <p:cNvPr id="5" name="Footer Placeholder 4"/>
          <p:cNvSpPr>
            <a:spLocks noGrp="1"/>
          </p:cNvSpPr>
          <p:nvPr>
            <p:ph type="ftr" sz="quarter" idx="11"/>
          </p:nvPr>
        </p:nvSpPr>
        <p:spPr/>
        <p:txBody>
          <a:bodyPr/>
          <a:lstStyle/>
          <a:p>
            <a:r>
              <a:rPr lang="en-US" smtClean="0"/>
              <a:t>Rancho Los Amigos Post-Polio Support Group, March 22, 2014</a:t>
            </a:r>
            <a:endParaRPr lang="en-US"/>
          </a:p>
        </p:txBody>
      </p:sp>
      <p:sp>
        <p:nvSpPr>
          <p:cNvPr id="6" name="Slide Number Placeholder 5"/>
          <p:cNvSpPr>
            <a:spLocks noGrp="1"/>
          </p:cNvSpPr>
          <p:nvPr>
            <p:ph type="sldNum" sz="quarter" idx="12"/>
          </p:nvPr>
        </p:nvSpPr>
        <p:spPr/>
        <p:txBody>
          <a:bodyPr/>
          <a:lstStyle/>
          <a:p>
            <a:fld id="{8B30F909-5347-4A98-8C58-71F8005274B0}"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AF11C31-62A4-46E8-A02E-741CB4E0C0FC}" type="datetime1">
              <a:rPr lang="en-US" smtClean="0"/>
              <a:t>6/20/2014</a:t>
            </a:fld>
            <a:endParaRPr lang="en-US"/>
          </a:p>
        </p:txBody>
      </p:sp>
      <p:sp>
        <p:nvSpPr>
          <p:cNvPr id="6" name="Footer Placeholder 5"/>
          <p:cNvSpPr>
            <a:spLocks noGrp="1"/>
          </p:cNvSpPr>
          <p:nvPr>
            <p:ph type="ftr" sz="quarter" idx="11"/>
          </p:nvPr>
        </p:nvSpPr>
        <p:spPr/>
        <p:txBody>
          <a:bodyPr/>
          <a:lstStyle/>
          <a:p>
            <a:r>
              <a:rPr lang="en-US" smtClean="0"/>
              <a:t>Rancho Los Amigos Post-Polio Support Group, March 22, 2014</a:t>
            </a:r>
            <a:endParaRPr lang="en-US"/>
          </a:p>
        </p:txBody>
      </p:sp>
      <p:sp>
        <p:nvSpPr>
          <p:cNvPr id="7" name="Slide Number Placeholder 6"/>
          <p:cNvSpPr>
            <a:spLocks noGrp="1"/>
          </p:cNvSpPr>
          <p:nvPr>
            <p:ph type="sldNum" sz="quarter" idx="12"/>
          </p:nvPr>
        </p:nvSpPr>
        <p:spPr/>
        <p:txBody>
          <a:bodyPr/>
          <a:lstStyle/>
          <a:p>
            <a:fld id="{8B30F909-5347-4A98-8C58-71F8005274B0}" type="slidenum">
              <a:rPr lang="en-US" smtClean="0"/>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17F6FA9-F960-4A7F-8F1D-61A5D19EAD35}" type="datetime1">
              <a:rPr lang="en-US" smtClean="0"/>
              <a:t>6/20/2014</a:t>
            </a:fld>
            <a:endParaRPr lang="en-US"/>
          </a:p>
        </p:txBody>
      </p:sp>
      <p:sp>
        <p:nvSpPr>
          <p:cNvPr id="8" name="Footer Placeholder 7"/>
          <p:cNvSpPr>
            <a:spLocks noGrp="1"/>
          </p:cNvSpPr>
          <p:nvPr>
            <p:ph type="ftr" sz="quarter" idx="11"/>
          </p:nvPr>
        </p:nvSpPr>
        <p:spPr/>
        <p:txBody>
          <a:bodyPr/>
          <a:lstStyle/>
          <a:p>
            <a:r>
              <a:rPr lang="en-US" smtClean="0"/>
              <a:t>Rancho Los Amigos Post-Polio Support Group, March 22, 2014</a:t>
            </a:r>
            <a:endParaRPr lang="en-US"/>
          </a:p>
        </p:txBody>
      </p:sp>
      <p:sp>
        <p:nvSpPr>
          <p:cNvPr id="9" name="Slide Number Placeholder 8"/>
          <p:cNvSpPr>
            <a:spLocks noGrp="1"/>
          </p:cNvSpPr>
          <p:nvPr>
            <p:ph type="sldNum" sz="quarter" idx="12"/>
          </p:nvPr>
        </p:nvSpPr>
        <p:spPr/>
        <p:txBody>
          <a:bodyPr/>
          <a:lstStyle/>
          <a:p>
            <a:fld id="{8B30F909-5347-4A98-8C58-71F8005274B0}" type="slidenum">
              <a:rPr lang="en-US" smtClean="0"/>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C33607C-22E5-47A0-A5E0-A0584625EE90}" type="datetime1">
              <a:rPr lang="en-US" smtClean="0"/>
              <a:t>6/20/2014</a:t>
            </a:fld>
            <a:endParaRPr lang="en-US"/>
          </a:p>
        </p:txBody>
      </p:sp>
      <p:sp>
        <p:nvSpPr>
          <p:cNvPr id="4" name="Footer Placeholder 3"/>
          <p:cNvSpPr>
            <a:spLocks noGrp="1"/>
          </p:cNvSpPr>
          <p:nvPr>
            <p:ph type="ftr" sz="quarter" idx="11"/>
          </p:nvPr>
        </p:nvSpPr>
        <p:spPr/>
        <p:txBody>
          <a:bodyPr/>
          <a:lstStyle/>
          <a:p>
            <a:r>
              <a:rPr lang="en-US" smtClean="0"/>
              <a:t>Rancho Los Amigos Post-Polio Support Group, March 22, 2014</a:t>
            </a:r>
            <a:endParaRPr lang="en-US"/>
          </a:p>
        </p:txBody>
      </p:sp>
      <p:sp>
        <p:nvSpPr>
          <p:cNvPr id="5" name="Slide Number Placeholder 4"/>
          <p:cNvSpPr>
            <a:spLocks noGrp="1"/>
          </p:cNvSpPr>
          <p:nvPr>
            <p:ph type="sldNum" sz="quarter" idx="12"/>
          </p:nvPr>
        </p:nvSpPr>
        <p:spPr/>
        <p:txBody>
          <a:bodyPr/>
          <a:lstStyle/>
          <a:p>
            <a:fld id="{8B30F909-5347-4A98-8C58-71F8005274B0}" type="slidenum">
              <a:rPr lang="en-US" smtClean="0"/>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04CC7D-84D3-4103-8D87-6B7A75866C9C}" type="datetime1">
              <a:rPr lang="en-US" smtClean="0"/>
              <a:t>6/20/2014</a:t>
            </a:fld>
            <a:endParaRPr lang="en-US"/>
          </a:p>
        </p:txBody>
      </p:sp>
      <p:sp>
        <p:nvSpPr>
          <p:cNvPr id="3" name="Footer Placeholder 2"/>
          <p:cNvSpPr>
            <a:spLocks noGrp="1"/>
          </p:cNvSpPr>
          <p:nvPr>
            <p:ph type="ftr" sz="quarter" idx="11"/>
          </p:nvPr>
        </p:nvSpPr>
        <p:spPr/>
        <p:txBody>
          <a:bodyPr/>
          <a:lstStyle/>
          <a:p>
            <a:r>
              <a:rPr lang="en-US" smtClean="0"/>
              <a:t>Rancho Los Amigos Post-Polio Support Group, March 22, 2014</a:t>
            </a:r>
            <a:endParaRPr lang="en-US"/>
          </a:p>
        </p:txBody>
      </p:sp>
      <p:sp>
        <p:nvSpPr>
          <p:cNvPr id="4" name="Slide Number Placeholder 3"/>
          <p:cNvSpPr>
            <a:spLocks noGrp="1"/>
          </p:cNvSpPr>
          <p:nvPr>
            <p:ph type="sldNum" sz="quarter" idx="12"/>
          </p:nvPr>
        </p:nvSpPr>
        <p:spPr/>
        <p:txBody>
          <a:bodyPr/>
          <a:lstStyle/>
          <a:p>
            <a:fld id="{8B30F909-5347-4A98-8C58-71F8005274B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9C2063-0CC4-41C5-91D5-E2B09D3EA9FD}" type="datetime1">
              <a:rPr lang="en-US" smtClean="0"/>
              <a:t>6/20/2014</a:t>
            </a:fld>
            <a:endParaRPr lang="en-US"/>
          </a:p>
        </p:txBody>
      </p:sp>
      <p:sp>
        <p:nvSpPr>
          <p:cNvPr id="6" name="Footer Placeholder 5"/>
          <p:cNvSpPr>
            <a:spLocks noGrp="1"/>
          </p:cNvSpPr>
          <p:nvPr>
            <p:ph type="ftr" sz="quarter" idx="11"/>
          </p:nvPr>
        </p:nvSpPr>
        <p:spPr/>
        <p:txBody>
          <a:bodyPr/>
          <a:lstStyle/>
          <a:p>
            <a:r>
              <a:rPr lang="en-US" smtClean="0"/>
              <a:t>Rancho Los Amigos Post-Polio Support Group, March 22, 2014</a:t>
            </a:r>
            <a:endParaRPr lang="en-US"/>
          </a:p>
        </p:txBody>
      </p:sp>
      <p:sp>
        <p:nvSpPr>
          <p:cNvPr id="7" name="Slide Number Placeholder 6"/>
          <p:cNvSpPr>
            <a:spLocks noGrp="1"/>
          </p:cNvSpPr>
          <p:nvPr>
            <p:ph type="sldNum" sz="quarter" idx="12"/>
          </p:nvPr>
        </p:nvSpPr>
        <p:spPr/>
        <p:txBody>
          <a:bodyPr/>
          <a:lstStyle/>
          <a:p>
            <a:fld id="{8B30F909-5347-4A98-8C58-71F8005274B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92FD43-CF2E-4A1A-B707-D3CD9FEC120F}" type="datetime1">
              <a:rPr lang="en-US" smtClean="0"/>
              <a:t>6/20/2014</a:t>
            </a:fld>
            <a:endParaRPr lang="en-US"/>
          </a:p>
        </p:txBody>
      </p:sp>
      <p:sp>
        <p:nvSpPr>
          <p:cNvPr id="6" name="Footer Placeholder 5"/>
          <p:cNvSpPr>
            <a:spLocks noGrp="1"/>
          </p:cNvSpPr>
          <p:nvPr>
            <p:ph type="ftr" sz="quarter" idx="11"/>
          </p:nvPr>
        </p:nvSpPr>
        <p:spPr/>
        <p:txBody>
          <a:bodyPr/>
          <a:lstStyle/>
          <a:p>
            <a:r>
              <a:rPr lang="en-US" smtClean="0"/>
              <a:t>Rancho Los Amigos Post-Polio Support Group, March 22, 2014</a:t>
            </a:r>
            <a:endParaRPr lang="en-US"/>
          </a:p>
        </p:txBody>
      </p:sp>
      <p:sp>
        <p:nvSpPr>
          <p:cNvPr id="7" name="Slide Number Placeholder 6"/>
          <p:cNvSpPr>
            <a:spLocks noGrp="1"/>
          </p:cNvSpPr>
          <p:nvPr>
            <p:ph type="sldNum" sz="quarter" idx="12"/>
          </p:nvPr>
        </p:nvSpPr>
        <p:spPr/>
        <p:txBody>
          <a:bodyPr/>
          <a:lstStyle/>
          <a:p>
            <a:fld id="{8B30F909-5347-4A98-8C58-71F8005274B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53BD0B9B-2601-4D93-B57A-EC1BBE648A56}" type="datetime1">
              <a:rPr lang="en-US" smtClean="0"/>
              <a:t>6/20/2014</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r>
              <a:rPr lang="en-US" smtClean="0"/>
              <a:t>Rancho Los Amigos Post-Polio Support Group, March 22, 2014</a:t>
            </a:r>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8B30F909-5347-4A98-8C58-71F8005274B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609600"/>
            <a:ext cx="7696200" cy="3600986"/>
          </a:xfrm>
          <a:prstGeom prst="rect">
            <a:avLst/>
          </a:prstGeom>
          <a:noFill/>
        </p:spPr>
        <p:txBody>
          <a:bodyPr wrap="square" rtlCol="0">
            <a:spAutoFit/>
          </a:bodyPr>
          <a:lstStyle/>
          <a:p>
            <a:pPr algn="ctr"/>
            <a:r>
              <a:rPr lang="en-US" sz="6000" dirty="0" smtClean="0">
                <a:effectLst>
                  <a:outerShdw blurRad="38100" dist="38100" dir="2700000" algn="tl">
                    <a:srgbClr val="000000">
                      <a:alpha val="43137"/>
                    </a:srgbClr>
                  </a:outerShdw>
                </a:effectLst>
              </a:rPr>
              <a:t>Polio Overview</a:t>
            </a:r>
          </a:p>
          <a:p>
            <a:pPr algn="ctr"/>
            <a:endParaRPr lang="en-US" sz="3600" dirty="0" smtClean="0"/>
          </a:p>
          <a:p>
            <a:pPr algn="ctr"/>
            <a:r>
              <a:rPr lang="en-US" sz="3600" dirty="0"/>
              <a:t>w</a:t>
            </a:r>
            <a:r>
              <a:rPr lang="en-US" sz="3600" dirty="0" smtClean="0"/>
              <a:t>ith an emphasis on</a:t>
            </a:r>
          </a:p>
          <a:p>
            <a:pPr algn="ctr"/>
            <a:endParaRPr lang="en-US" sz="3600" dirty="0" smtClean="0"/>
          </a:p>
          <a:p>
            <a:pPr algn="ctr"/>
            <a:r>
              <a:rPr lang="en-US" sz="6000" dirty="0" smtClean="0">
                <a:effectLst>
                  <a:outerShdw blurRad="38100" dist="38100" dir="2700000" algn="tl">
                    <a:srgbClr val="000000">
                      <a:alpha val="43137"/>
                    </a:srgbClr>
                  </a:outerShdw>
                </a:effectLst>
              </a:rPr>
              <a:t>Bulbar Polio</a:t>
            </a:r>
            <a:endParaRPr lang="en-US" sz="6000" dirty="0">
              <a:effectLst>
                <a:outerShdw blurRad="38100" dist="38100" dir="2700000" algn="tl">
                  <a:srgbClr val="000000">
                    <a:alpha val="43137"/>
                  </a:srgbClr>
                </a:outerShdw>
              </a:effectLst>
            </a:endParaRPr>
          </a:p>
        </p:txBody>
      </p:sp>
      <p:sp>
        <p:nvSpPr>
          <p:cNvPr id="3" name="TextBox 2"/>
          <p:cNvSpPr txBox="1"/>
          <p:nvPr/>
        </p:nvSpPr>
        <p:spPr>
          <a:xfrm>
            <a:off x="685800" y="4953000"/>
            <a:ext cx="6019800" cy="1200329"/>
          </a:xfrm>
          <a:prstGeom prst="rect">
            <a:avLst/>
          </a:prstGeom>
          <a:noFill/>
        </p:spPr>
        <p:txBody>
          <a:bodyPr wrap="square" rtlCol="0">
            <a:spAutoFit/>
          </a:bodyPr>
          <a:lstStyle/>
          <a:p>
            <a:r>
              <a:rPr lang="en-US" dirty="0" smtClean="0"/>
              <a:t>Prepared by:</a:t>
            </a:r>
          </a:p>
          <a:p>
            <a:r>
              <a:rPr lang="en-US" i="1" dirty="0" smtClean="0"/>
              <a:t>Richard Daggett</a:t>
            </a:r>
          </a:p>
          <a:p>
            <a:r>
              <a:rPr lang="en-US" i="1" dirty="0" smtClean="0"/>
              <a:t>President, Polio Survivors Association</a:t>
            </a:r>
          </a:p>
          <a:p>
            <a:r>
              <a:rPr lang="en-US" i="1" dirty="0" smtClean="0"/>
              <a:t>Member, American Academy of Home Care Medicine</a:t>
            </a:r>
            <a:endParaRPr lang="en-US" i="1" dirty="0"/>
          </a:p>
        </p:txBody>
      </p:sp>
      <p:pic>
        <p:nvPicPr>
          <p:cNvPr id="5" name="Picture 4"/>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5900"/>
                    </a14:imgEffect>
                    <a14:imgEffect>
                      <a14:saturation sat="66000"/>
                    </a14:imgEffect>
                  </a14:imgLayer>
                </a14:imgProps>
              </a:ext>
              <a:ext uri="{28A0092B-C50C-407E-A947-70E740481C1C}">
                <a14:useLocalDpi xmlns:a14="http://schemas.microsoft.com/office/drawing/2010/main" val="0"/>
              </a:ext>
            </a:extLst>
          </a:blip>
          <a:srcRect l="27706" t="21052" b="14150"/>
          <a:stretch/>
        </p:blipFill>
        <p:spPr>
          <a:xfrm>
            <a:off x="6400800" y="4030556"/>
            <a:ext cx="1801370" cy="2427972"/>
          </a:xfrm>
          <a:prstGeom prst="rect">
            <a:avLst/>
          </a:prstGeom>
          <a:ln>
            <a:noFill/>
          </a:ln>
          <a:effectLst>
            <a:softEdge rad="112500"/>
          </a:effectLst>
        </p:spPr>
      </p:pic>
      <p:sp>
        <p:nvSpPr>
          <p:cNvPr id="4" name="Footer Placeholder 3"/>
          <p:cNvSpPr>
            <a:spLocks noGrp="1"/>
          </p:cNvSpPr>
          <p:nvPr>
            <p:ph type="ftr" sz="quarter" idx="11"/>
          </p:nvPr>
        </p:nvSpPr>
        <p:spPr/>
        <p:txBody>
          <a:bodyPr/>
          <a:lstStyle/>
          <a:p>
            <a:r>
              <a:rPr lang="en-US" smtClean="0"/>
              <a:t>Rancho Los Amigos Post-Polio Support Group, March 22, 2014</a:t>
            </a:r>
            <a:endParaRPr lang="en-US"/>
          </a:p>
        </p:txBody>
      </p:sp>
    </p:spTree>
    <p:extLst>
      <p:ext uri="{BB962C8B-B14F-4D97-AF65-F5344CB8AC3E}">
        <p14:creationId xmlns:p14="http://schemas.microsoft.com/office/powerpoint/2010/main" val="299259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066800"/>
            <a:ext cx="7696200" cy="3970318"/>
          </a:xfrm>
          <a:prstGeom prst="rect">
            <a:avLst/>
          </a:prstGeom>
          <a:noFill/>
        </p:spPr>
        <p:txBody>
          <a:bodyPr wrap="square" rtlCol="0">
            <a:spAutoFit/>
          </a:bodyPr>
          <a:lstStyle/>
          <a:p>
            <a:r>
              <a:rPr lang="en-US" sz="2800" dirty="0"/>
              <a:t>The </a:t>
            </a:r>
            <a:r>
              <a:rPr lang="en-US" sz="2800" b="1" dirty="0">
                <a:solidFill>
                  <a:srgbClr val="FF0000"/>
                </a:solidFill>
              </a:rPr>
              <a:t>autonomic nervous system </a:t>
            </a:r>
            <a:r>
              <a:rPr lang="en-US" sz="2800" b="1" dirty="0"/>
              <a:t>(ANS)</a:t>
            </a:r>
            <a:r>
              <a:rPr lang="en-US" sz="2800" dirty="0"/>
              <a:t> regulates the functions of our internal </a:t>
            </a:r>
            <a:r>
              <a:rPr lang="en-US" sz="2800" dirty="0" smtClean="0"/>
              <a:t>organs,  </a:t>
            </a:r>
            <a:r>
              <a:rPr lang="en-US" sz="2800" dirty="0"/>
              <a:t>such as the heart, stomach and intestines. </a:t>
            </a:r>
            <a:r>
              <a:rPr lang="en-US" sz="2800" dirty="0" smtClean="0"/>
              <a:t>We </a:t>
            </a:r>
            <a:r>
              <a:rPr lang="en-US" sz="2800" dirty="0"/>
              <a:t>are often unaware of the ANS because it functions involuntary </a:t>
            </a:r>
            <a:r>
              <a:rPr lang="en-US" sz="2800" dirty="0" smtClean="0"/>
              <a:t>or by reflex.</a:t>
            </a:r>
          </a:p>
          <a:p>
            <a:endParaRPr lang="en-US" sz="2800" dirty="0"/>
          </a:p>
          <a:p>
            <a:r>
              <a:rPr lang="en-US" sz="2800" dirty="0" smtClean="0"/>
              <a:t>For </a:t>
            </a:r>
            <a:r>
              <a:rPr lang="en-US" sz="2800" dirty="0"/>
              <a:t>example, we do not notice when blood vessels change </a:t>
            </a:r>
            <a:r>
              <a:rPr lang="en-US" sz="2800" dirty="0" smtClean="0"/>
              <a:t>size, </a:t>
            </a:r>
            <a:r>
              <a:rPr lang="en-US" sz="2800" dirty="0"/>
              <a:t>or when our heart beats </a:t>
            </a:r>
            <a:r>
              <a:rPr lang="en-US" sz="2800" dirty="0" smtClean="0"/>
              <a:t>faster, or your intestinal tract is working.</a:t>
            </a:r>
            <a:endParaRPr lang="en-US" sz="2800" dirty="0"/>
          </a:p>
        </p:txBody>
      </p:sp>
      <p:sp>
        <p:nvSpPr>
          <p:cNvPr id="3" name="Footer Placeholder 2"/>
          <p:cNvSpPr>
            <a:spLocks noGrp="1"/>
          </p:cNvSpPr>
          <p:nvPr>
            <p:ph type="ftr" sz="quarter" idx="11"/>
          </p:nvPr>
        </p:nvSpPr>
        <p:spPr/>
        <p:txBody>
          <a:bodyPr/>
          <a:lstStyle/>
          <a:p>
            <a:r>
              <a:rPr lang="en-US" smtClean="0"/>
              <a:t>Rancho Los Amigos Post-Polio Support Group, March 22, 2014</a:t>
            </a:r>
            <a:endParaRPr lang="en-US"/>
          </a:p>
        </p:txBody>
      </p:sp>
    </p:spTree>
    <p:extLst>
      <p:ext uri="{BB962C8B-B14F-4D97-AF65-F5344CB8AC3E}">
        <p14:creationId xmlns:p14="http://schemas.microsoft.com/office/powerpoint/2010/main" val="425350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914400"/>
            <a:ext cx="7391400" cy="4832092"/>
          </a:xfrm>
          <a:prstGeom prst="rect">
            <a:avLst/>
          </a:prstGeom>
          <a:noFill/>
        </p:spPr>
        <p:txBody>
          <a:bodyPr wrap="square" rtlCol="0">
            <a:spAutoFit/>
          </a:bodyPr>
          <a:lstStyle/>
          <a:p>
            <a:pPr algn="ctr"/>
            <a:r>
              <a:rPr lang="en-US" sz="2800" b="1" dirty="0" smtClean="0"/>
              <a:t>What happens when you contract polio?</a:t>
            </a:r>
          </a:p>
          <a:p>
            <a:pPr algn="ctr"/>
            <a:endParaRPr lang="en-US" sz="2800" dirty="0"/>
          </a:p>
          <a:p>
            <a:r>
              <a:rPr lang="en-US" sz="2800" dirty="0" smtClean="0"/>
              <a:t>The virus enters your mouth.</a:t>
            </a:r>
          </a:p>
          <a:p>
            <a:r>
              <a:rPr lang="en-US" sz="2800" dirty="0"/>
              <a:t> </a:t>
            </a:r>
            <a:r>
              <a:rPr lang="en-US" sz="2800" dirty="0" smtClean="0"/>
              <a:t>    It travels to your intestines.</a:t>
            </a:r>
          </a:p>
          <a:p>
            <a:r>
              <a:rPr lang="en-US" sz="2800" dirty="0"/>
              <a:t> </a:t>
            </a:r>
            <a:r>
              <a:rPr lang="en-US" sz="2800" dirty="0" smtClean="0"/>
              <a:t>         The virus multiplies.</a:t>
            </a:r>
          </a:p>
          <a:p>
            <a:pPr marL="914400"/>
            <a:r>
              <a:rPr lang="en-US" sz="2800" i="1" dirty="0" smtClean="0"/>
              <a:t>If you’re lucky, it is excreted in your feces and you aren’t even aware of it.</a:t>
            </a:r>
          </a:p>
          <a:p>
            <a:pPr marL="914400"/>
            <a:r>
              <a:rPr lang="en-US" sz="2800" i="1" dirty="0" smtClean="0"/>
              <a:t>Or, you might have flu-like symptoms.</a:t>
            </a:r>
          </a:p>
          <a:p>
            <a:pPr marL="914400"/>
            <a:r>
              <a:rPr lang="en-US" sz="2800" dirty="0" smtClean="0"/>
              <a:t>        If you are unlucky, the virus enters</a:t>
            </a:r>
          </a:p>
          <a:p>
            <a:pPr marL="1655763"/>
            <a:r>
              <a:rPr lang="en-US" sz="2800" dirty="0" smtClean="0"/>
              <a:t>your blood and travels to your          central nervous system.  </a:t>
            </a:r>
            <a:endParaRPr lang="en-US" sz="2800" dirty="0"/>
          </a:p>
        </p:txBody>
      </p:sp>
      <p:sp>
        <p:nvSpPr>
          <p:cNvPr id="3" name="Footer Placeholder 2"/>
          <p:cNvSpPr>
            <a:spLocks noGrp="1"/>
          </p:cNvSpPr>
          <p:nvPr>
            <p:ph type="ftr" sz="quarter" idx="11"/>
          </p:nvPr>
        </p:nvSpPr>
        <p:spPr/>
        <p:txBody>
          <a:bodyPr/>
          <a:lstStyle/>
          <a:p>
            <a:r>
              <a:rPr lang="en-US" smtClean="0"/>
              <a:t>Rancho Los Amigos Post-Polio Support Group, March 22, 2014</a:t>
            </a:r>
            <a:endParaRPr lang="en-US"/>
          </a:p>
        </p:txBody>
      </p:sp>
    </p:spTree>
    <p:extLst>
      <p:ext uri="{BB962C8B-B14F-4D97-AF65-F5344CB8AC3E}">
        <p14:creationId xmlns:p14="http://schemas.microsoft.com/office/powerpoint/2010/main" val="639128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685800"/>
            <a:ext cx="7772400" cy="4832092"/>
          </a:xfrm>
          <a:prstGeom prst="rect">
            <a:avLst/>
          </a:prstGeom>
          <a:noFill/>
        </p:spPr>
        <p:txBody>
          <a:bodyPr wrap="square" rtlCol="0">
            <a:spAutoFit/>
          </a:bodyPr>
          <a:lstStyle/>
          <a:p>
            <a:r>
              <a:rPr lang="en-US" sz="2800" dirty="0" smtClean="0"/>
              <a:t>Once the virus is in the central nervous system, it can damage nerves in the spinal cord. This damage can occur along the entire length of the spinal cord, from the tail bone to the brain stem.</a:t>
            </a:r>
          </a:p>
          <a:p>
            <a:endParaRPr lang="en-US" sz="2800" dirty="0"/>
          </a:p>
          <a:p>
            <a:r>
              <a:rPr lang="en-US" sz="2800" dirty="0" smtClean="0"/>
              <a:t>Autopsy results done in the 1940s by Bodian indicate that at least 50% of motor nerves must be damaged before this damage is apparent.</a:t>
            </a:r>
          </a:p>
          <a:p>
            <a:endParaRPr lang="en-US" sz="2800" dirty="0" smtClean="0"/>
          </a:p>
          <a:p>
            <a:r>
              <a:rPr lang="en-US" sz="2800" dirty="0" smtClean="0"/>
              <a:t>As noted before, the virus does not damage sensory (afferent) nerves. (note)</a:t>
            </a:r>
            <a:endParaRPr lang="en-US" sz="2800" dirty="0"/>
          </a:p>
        </p:txBody>
      </p:sp>
      <p:sp>
        <p:nvSpPr>
          <p:cNvPr id="3" name="Footer Placeholder 2"/>
          <p:cNvSpPr>
            <a:spLocks noGrp="1"/>
          </p:cNvSpPr>
          <p:nvPr>
            <p:ph type="ftr" sz="quarter" idx="11"/>
          </p:nvPr>
        </p:nvSpPr>
        <p:spPr/>
        <p:txBody>
          <a:bodyPr/>
          <a:lstStyle/>
          <a:p>
            <a:r>
              <a:rPr lang="en-US" smtClean="0"/>
              <a:t>Rancho Los Amigos Post-Polio Support Group, March 22, 2014</a:t>
            </a:r>
            <a:endParaRPr lang="en-US"/>
          </a:p>
        </p:txBody>
      </p:sp>
    </p:spTree>
    <p:extLst>
      <p:ext uri="{BB962C8B-B14F-4D97-AF65-F5344CB8AC3E}">
        <p14:creationId xmlns:p14="http://schemas.microsoft.com/office/powerpoint/2010/main" val="690684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685800"/>
            <a:ext cx="7391400" cy="4708981"/>
          </a:xfrm>
          <a:prstGeom prst="rect">
            <a:avLst/>
          </a:prstGeom>
          <a:noFill/>
        </p:spPr>
        <p:txBody>
          <a:bodyPr wrap="square" rtlCol="0">
            <a:spAutoFit/>
          </a:bodyPr>
          <a:lstStyle/>
          <a:p>
            <a:r>
              <a:rPr lang="en-US" sz="2000" dirty="0"/>
              <a:t>In </a:t>
            </a:r>
            <a:r>
              <a:rPr lang="en-US" sz="2000" dirty="0" smtClean="0"/>
              <a:t>1875, a polio </a:t>
            </a:r>
            <a:r>
              <a:rPr lang="en-US" sz="2000" dirty="0"/>
              <a:t>case was presented to the Society of Biology in Paris. A nineteen-year-old patient had had polio when he was six months </a:t>
            </a:r>
            <a:r>
              <a:rPr lang="en-US" sz="2000" dirty="0" smtClean="0"/>
              <a:t>old. It </a:t>
            </a:r>
            <a:r>
              <a:rPr lang="en-US" sz="2000" dirty="0"/>
              <a:t>paralyzed his left </a:t>
            </a:r>
            <a:r>
              <a:rPr lang="en-US" sz="2000" dirty="0" smtClean="0"/>
              <a:t>side. The </a:t>
            </a:r>
            <a:r>
              <a:rPr lang="en-US" sz="2000" dirty="0"/>
              <a:t>young man had recovered partial use of his left arm and leg and became a tanner, which required him to use his arms to pull heavy, wet hides out of vats of acid. By the time he was seventeen, this French patient reported fatigue and a feeling of heaviness in his right arm, the arm that had apparently not been affected by the polio. His right arm and leg both became weaker and </a:t>
            </a:r>
            <a:r>
              <a:rPr lang="en-US" sz="2000" dirty="0" smtClean="0"/>
              <a:t>smaller. Known </a:t>
            </a:r>
            <a:r>
              <a:rPr lang="en-US" sz="2000" dirty="0"/>
              <a:t>as "the French </a:t>
            </a:r>
            <a:r>
              <a:rPr lang="en-US" sz="2000" dirty="0" smtClean="0"/>
              <a:t>patient," this appears to be the </a:t>
            </a:r>
            <a:r>
              <a:rPr lang="en-US" sz="2000" dirty="0"/>
              <a:t>earliest case of </a:t>
            </a:r>
            <a:r>
              <a:rPr lang="en-US" sz="2000" dirty="0" smtClean="0"/>
              <a:t>post-polio </a:t>
            </a:r>
            <a:r>
              <a:rPr lang="en-US" sz="2000" dirty="0"/>
              <a:t>s</a:t>
            </a:r>
            <a:r>
              <a:rPr lang="en-US" sz="2000" dirty="0" smtClean="0"/>
              <a:t>yndrome studied. </a:t>
            </a:r>
          </a:p>
          <a:p>
            <a:endParaRPr lang="en-US" sz="2000" dirty="0"/>
          </a:p>
          <a:p>
            <a:r>
              <a:rPr lang="en-US" sz="2000" dirty="0" smtClean="0"/>
              <a:t>From </a:t>
            </a:r>
            <a:r>
              <a:rPr lang="en-US" sz="2000" dirty="0"/>
              <a:t>1875 to 1900, twenty-four articles appeared in European medical journals describing 30 additional polio survivors experiencing new weakness and sometimes </a:t>
            </a:r>
            <a:r>
              <a:rPr lang="en-US" sz="2000" dirty="0" smtClean="0"/>
              <a:t>atrophy.</a:t>
            </a:r>
            <a:endParaRPr lang="en-US" sz="2000" dirty="0"/>
          </a:p>
        </p:txBody>
      </p:sp>
      <p:sp>
        <p:nvSpPr>
          <p:cNvPr id="3" name="Footer Placeholder 2"/>
          <p:cNvSpPr>
            <a:spLocks noGrp="1"/>
          </p:cNvSpPr>
          <p:nvPr>
            <p:ph type="ftr" sz="quarter" idx="11"/>
          </p:nvPr>
        </p:nvSpPr>
        <p:spPr/>
        <p:txBody>
          <a:bodyPr/>
          <a:lstStyle/>
          <a:p>
            <a:r>
              <a:rPr lang="en-US" smtClean="0"/>
              <a:t>Rancho Los Amigos Post-Polio Support Group, March 22, 2014</a:t>
            </a:r>
            <a:endParaRPr lang="en-US"/>
          </a:p>
        </p:txBody>
      </p:sp>
    </p:spTree>
    <p:extLst>
      <p:ext uri="{BB962C8B-B14F-4D97-AF65-F5344CB8AC3E}">
        <p14:creationId xmlns:p14="http://schemas.microsoft.com/office/powerpoint/2010/main" val="1940499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685800"/>
            <a:ext cx="7315200" cy="4524315"/>
          </a:xfrm>
          <a:prstGeom prst="rect">
            <a:avLst/>
          </a:prstGeom>
          <a:noFill/>
        </p:spPr>
        <p:txBody>
          <a:bodyPr wrap="square" rtlCol="0">
            <a:spAutoFit/>
          </a:bodyPr>
          <a:lstStyle/>
          <a:p>
            <a:r>
              <a:rPr lang="en-US" sz="2400" dirty="0" smtClean="0"/>
              <a:t>Two things that are important to remember:</a:t>
            </a:r>
          </a:p>
          <a:p>
            <a:endParaRPr lang="en-US" sz="2400" dirty="0"/>
          </a:p>
          <a:p>
            <a:pPr marL="457200" indent="-457200">
              <a:buFont typeface="+mj-lt"/>
              <a:buAutoNum type="arabicPeriod"/>
            </a:pPr>
            <a:r>
              <a:rPr lang="en-US" sz="2400" dirty="0" smtClean="0"/>
              <a:t>Every polio survivor is different.</a:t>
            </a:r>
          </a:p>
          <a:p>
            <a:pPr marL="457200" indent="-457200">
              <a:buFont typeface="+mj-lt"/>
              <a:buAutoNum type="arabicPeriod"/>
            </a:pPr>
            <a:endParaRPr lang="en-US" sz="2400" dirty="0"/>
          </a:p>
          <a:p>
            <a:pPr marL="457200" indent="-457200">
              <a:buFont typeface="+mj-lt"/>
              <a:buAutoNum type="arabicPeriod"/>
            </a:pPr>
            <a:r>
              <a:rPr lang="en-US" sz="2400" dirty="0" smtClean="0"/>
              <a:t>Every polio survivor is different.</a:t>
            </a:r>
          </a:p>
          <a:p>
            <a:endParaRPr lang="en-US" sz="2400" dirty="0"/>
          </a:p>
          <a:p>
            <a:r>
              <a:rPr lang="en-US" sz="2400" dirty="0" smtClean="0"/>
              <a:t>Oops! You think I’ve made a mistake.</a:t>
            </a:r>
          </a:p>
          <a:p>
            <a:endParaRPr lang="en-US" sz="2400" dirty="0"/>
          </a:p>
          <a:p>
            <a:r>
              <a:rPr lang="en-US" sz="2400" dirty="0" smtClean="0"/>
              <a:t>No! I wrote this statement twice to emphasize this point. If anyone says to you, or you read an article that says, “All polio survivors …” or “No polio survivors …” it is wrong!</a:t>
            </a:r>
            <a:endParaRPr lang="en-US" sz="2400" dirty="0"/>
          </a:p>
        </p:txBody>
      </p:sp>
      <p:sp>
        <p:nvSpPr>
          <p:cNvPr id="3" name="Footer Placeholder 2"/>
          <p:cNvSpPr>
            <a:spLocks noGrp="1"/>
          </p:cNvSpPr>
          <p:nvPr>
            <p:ph type="ftr" sz="quarter" idx="11"/>
          </p:nvPr>
        </p:nvSpPr>
        <p:spPr/>
        <p:txBody>
          <a:bodyPr/>
          <a:lstStyle/>
          <a:p>
            <a:r>
              <a:rPr lang="en-US" smtClean="0"/>
              <a:t>Rancho Los Amigos Post-Polio Support Group, March 22, 2014</a:t>
            </a:r>
            <a:endParaRPr lang="en-US"/>
          </a:p>
        </p:txBody>
      </p:sp>
    </p:spTree>
    <p:extLst>
      <p:ext uri="{BB962C8B-B14F-4D97-AF65-F5344CB8AC3E}">
        <p14:creationId xmlns:p14="http://schemas.microsoft.com/office/powerpoint/2010/main" val="742060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4242" t="7667" r="5556" b="6047"/>
          <a:stretch/>
        </p:blipFill>
        <p:spPr>
          <a:xfrm>
            <a:off x="387926" y="655783"/>
            <a:ext cx="8248073" cy="5652654"/>
          </a:xfrm>
          <a:prstGeom prst="rect">
            <a:avLst/>
          </a:prstGeom>
        </p:spPr>
      </p:pic>
      <p:sp>
        <p:nvSpPr>
          <p:cNvPr id="3" name="Footer Placeholder 2"/>
          <p:cNvSpPr>
            <a:spLocks noGrp="1"/>
          </p:cNvSpPr>
          <p:nvPr>
            <p:ph type="ftr" sz="quarter" idx="11"/>
          </p:nvPr>
        </p:nvSpPr>
        <p:spPr/>
        <p:txBody>
          <a:bodyPr/>
          <a:lstStyle/>
          <a:p>
            <a:r>
              <a:rPr lang="en-US" smtClean="0"/>
              <a:t>Rancho Los Amigos Post-Polio Support Group, March 22, 2014</a:t>
            </a:r>
            <a:endParaRPr lang="en-US"/>
          </a:p>
        </p:txBody>
      </p:sp>
    </p:spTree>
    <p:extLst>
      <p:ext uri="{BB962C8B-B14F-4D97-AF65-F5344CB8AC3E}">
        <p14:creationId xmlns:p14="http://schemas.microsoft.com/office/powerpoint/2010/main" val="3645626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3498"/>
            <a:ext cx="9144000" cy="5971003"/>
          </a:xfrm>
          <a:prstGeom prst="rect">
            <a:avLst/>
          </a:prstGeom>
        </p:spPr>
      </p:pic>
      <p:sp>
        <p:nvSpPr>
          <p:cNvPr id="3" name="Footer Placeholder 2"/>
          <p:cNvSpPr>
            <a:spLocks noGrp="1"/>
          </p:cNvSpPr>
          <p:nvPr>
            <p:ph type="ftr" sz="quarter" idx="11"/>
          </p:nvPr>
        </p:nvSpPr>
        <p:spPr/>
        <p:txBody>
          <a:bodyPr/>
          <a:lstStyle/>
          <a:p>
            <a:r>
              <a:rPr lang="en-US" smtClean="0"/>
              <a:t>Rancho Los Amigos Post-Polio Support Group, March 22, 2014</a:t>
            </a:r>
            <a:endParaRPr lang="en-US"/>
          </a:p>
        </p:txBody>
      </p:sp>
    </p:spTree>
    <p:extLst>
      <p:ext uri="{BB962C8B-B14F-4D97-AF65-F5344CB8AC3E}">
        <p14:creationId xmlns:p14="http://schemas.microsoft.com/office/powerpoint/2010/main" val="3963262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00553" y="0"/>
            <a:ext cx="3942893" cy="6858000"/>
          </a:xfrm>
          <a:prstGeom prst="rect">
            <a:avLst/>
          </a:prstGeom>
        </p:spPr>
      </p:pic>
      <p:sp>
        <p:nvSpPr>
          <p:cNvPr id="3" name="Footer Placeholder 2"/>
          <p:cNvSpPr>
            <a:spLocks noGrp="1"/>
          </p:cNvSpPr>
          <p:nvPr>
            <p:ph type="ftr" sz="quarter" idx="11"/>
          </p:nvPr>
        </p:nvSpPr>
        <p:spPr/>
        <p:txBody>
          <a:bodyPr/>
          <a:lstStyle/>
          <a:p>
            <a:r>
              <a:rPr lang="en-US" smtClean="0"/>
              <a:t>Rancho Los Amigos Post-Polio Support Group, March 22, 2014</a:t>
            </a:r>
            <a:endParaRPr lang="en-US"/>
          </a:p>
        </p:txBody>
      </p:sp>
    </p:spTree>
    <p:extLst>
      <p:ext uri="{BB962C8B-B14F-4D97-AF65-F5344CB8AC3E}">
        <p14:creationId xmlns:p14="http://schemas.microsoft.com/office/powerpoint/2010/main" val="18225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8582" y="457200"/>
            <a:ext cx="4906837" cy="6095607"/>
          </a:xfrm>
          <a:prstGeom prst="rect">
            <a:avLst/>
          </a:prstGeom>
        </p:spPr>
      </p:pic>
      <p:sp>
        <p:nvSpPr>
          <p:cNvPr id="3" name="Footer Placeholder 2"/>
          <p:cNvSpPr>
            <a:spLocks noGrp="1"/>
          </p:cNvSpPr>
          <p:nvPr>
            <p:ph type="ftr" sz="quarter" idx="11"/>
          </p:nvPr>
        </p:nvSpPr>
        <p:spPr/>
        <p:txBody>
          <a:bodyPr/>
          <a:lstStyle/>
          <a:p>
            <a:r>
              <a:rPr lang="en-US" smtClean="0"/>
              <a:t>Rancho Los Amigos Post-Polio Support Group, March 22, 2014</a:t>
            </a:r>
            <a:endParaRPr lang="en-US"/>
          </a:p>
        </p:txBody>
      </p:sp>
    </p:spTree>
    <p:extLst>
      <p:ext uri="{BB962C8B-B14F-4D97-AF65-F5344CB8AC3E}">
        <p14:creationId xmlns:p14="http://schemas.microsoft.com/office/powerpoint/2010/main" val="634442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457200"/>
            <a:ext cx="7772400" cy="523220"/>
          </a:xfrm>
          <a:prstGeom prst="rect">
            <a:avLst/>
          </a:prstGeom>
          <a:noFill/>
        </p:spPr>
        <p:txBody>
          <a:bodyPr wrap="square" rtlCol="0">
            <a:spAutoFit/>
          </a:bodyPr>
          <a:lstStyle/>
          <a:p>
            <a:pPr algn="ctr"/>
            <a:r>
              <a:rPr lang="en-US" sz="2800" spc="100" dirty="0" smtClean="0">
                <a:solidFill>
                  <a:srgbClr val="C00000"/>
                </a:solidFill>
                <a:effectLst>
                  <a:outerShdw blurRad="38100" dist="38100" dir="2700000" algn="tl">
                    <a:srgbClr val="000000">
                      <a:alpha val="43137"/>
                    </a:srgbClr>
                  </a:outerShdw>
                </a:effectLst>
              </a:rPr>
              <a:t>Bulbar Polio</a:t>
            </a:r>
            <a:endParaRPr lang="en-US" sz="2800" spc="100" dirty="0">
              <a:solidFill>
                <a:srgbClr val="C00000"/>
              </a:solidFill>
              <a:effectLst>
                <a:outerShdw blurRad="38100" dist="38100" dir="2700000" algn="tl">
                  <a:srgbClr val="000000">
                    <a:alpha val="43137"/>
                  </a:srgbClr>
                </a:outerShdw>
              </a:effectLst>
            </a:endParaRPr>
          </a:p>
        </p:txBody>
      </p:sp>
      <p:sp>
        <p:nvSpPr>
          <p:cNvPr id="3" name="TextBox 2"/>
          <p:cNvSpPr txBox="1"/>
          <p:nvPr/>
        </p:nvSpPr>
        <p:spPr>
          <a:xfrm>
            <a:off x="533400" y="980420"/>
            <a:ext cx="8077200" cy="4832092"/>
          </a:xfrm>
          <a:prstGeom prst="rect">
            <a:avLst/>
          </a:prstGeom>
          <a:noFill/>
        </p:spPr>
        <p:txBody>
          <a:bodyPr wrap="square" rtlCol="0">
            <a:spAutoFit/>
          </a:bodyPr>
          <a:lstStyle/>
          <a:p>
            <a:r>
              <a:rPr lang="en-US" sz="2800" dirty="0"/>
              <a:t>Bulbar polio occurs when the virus invades and destroys nerves within the bulbar region of the brain stem. The bulbar region is a white matter pathway that connects the cerebral cortex to the brain stem. The destruction of these nerves weakens the muscles supplied by the cranial nerves, producing symptoms of encephalitis, and causes difficulty breathing, </a:t>
            </a:r>
            <a:r>
              <a:rPr lang="en-US" sz="2800" dirty="0" smtClean="0"/>
              <a:t>speaking, </a:t>
            </a:r>
            <a:r>
              <a:rPr lang="en-US" sz="2800" dirty="0"/>
              <a:t>and swallowing. Critical nerves affected are the glossopharyngeal </a:t>
            </a:r>
            <a:r>
              <a:rPr lang="en-US" sz="2800" dirty="0" smtClean="0"/>
              <a:t>nerve, the </a:t>
            </a:r>
            <a:r>
              <a:rPr lang="en-US" sz="2800" dirty="0"/>
              <a:t>vagus </a:t>
            </a:r>
            <a:r>
              <a:rPr lang="en-US" sz="2800" dirty="0" smtClean="0"/>
              <a:t>nerve, and </a:t>
            </a:r>
            <a:r>
              <a:rPr lang="en-US" sz="2800" dirty="0"/>
              <a:t>the </a:t>
            </a:r>
            <a:r>
              <a:rPr lang="en-US" sz="2800" dirty="0" smtClean="0"/>
              <a:t>facial nerve. Other nerves may also be affected.</a:t>
            </a:r>
            <a:endParaRPr lang="en-US" sz="2800" dirty="0"/>
          </a:p>
        </p:txBody>
      </p:sp>
      <p:sp>
        <p:nvSpPr>
          <p:cNvPr id="4" name="Footer Placeholder 3"/>
          <p:cNvSpPr>
            <a:spLocks noGrp="1"/>
          </p:cNvSpPr>
          <p:nvPr>
            <p:ph type="ftr" sz="quarter" idx="11"/>
          </p:nvPr>
        </p:nvSpPr>
        <p:spPr/>
        <p:txBody>
          <a:bodyPr/>
          <a:lstStyle/>
          <a:p>
            <a:r>
              <a:rPr lang="en-US" smtClean="0"/>
              <a:t>Rancho Los Amigos Post-Polio Support Group, March 22, 2014</a:t>
            </a:r>
            <a:endParaRPr lang="en-US"/>
          </a:p>
        </p:txBody>
      </p:sp>
    </p:spTree>
    <p:extLst>
      <p:ext uri="{BB962C8B-B14F-4D97-AF65-F5344CB8AC3E}">
        <p14:creationId xmlns:p14="http://schemas.microsoft.com/office/powerpoint/2010/main" val="1356415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609600"/>
            <a:ext cx="7772400" cy="5509200"/>
          </a:xfrm>
          <a:prstGeom prst="rect">
            <a:avLst/>
          </a:prstGeom>
          <a:noFill/>
        </p:spPr>
        <p:txBody>
          <a:bodyPr wrap="square" rtlCol="0">
            <a:spAutoFit/>
          </a:bodyPr>
          <a:lstStyle/>
          <a:p>
            <a:r>
              <a:rPr lang="en-US" sz="3200" b="1" dirty="0"/>
              <a:t>Poliomyelitis</a:t>
            </a:r>
            <a:r>
              <a:rPr lang="en-US" sz="3200" dirty="0"/>
              <a:t>, often called </a:t>
            </a:r>
            <a:r>
              <a:rPr lang="en-US" sz="3200" b="1" dirty="0"/>
              <a:t>polio</a:t>
            </a:r>
            <a:r>
              <a:rPr lang="en-US" sz="3200" dirty="0"/>
              <a:t> or </a:t>
            </a:r>
            <a:r>
              <a:rPr lang="en-US" sz="3200" b="1" dirty="0"/>
              <a:t>infantile paralysis</a:t>
            </a:r>
            <a:r>
              <a:rPr lang="en-US" sz="3200" dirty="0"/>
              <a:t>, is an acute, viral, infectious disease spread from person to person, primarily via the fecal-oral route. </a:t>
            </a:r>
            <a:endParaRPr lang="en-US" sz="3200" dirty="0" smtClean="0"/>
          </a:p>
          <a:p>
            <a:endParaRPr lang="en-US" sz="3200" dirty="0"/>
          </a:p>
          <a:p>
            <a:r>
              <a:rPr lang="en-US" sz="3200" dirty="0" smtClean="0"/>
              <a:t>The </a:t>
            </a:r>
            <a:r>
              <a:rPr lang="en-US" sz="3200" dirty="0"/>
              <a:t>term derives from the Ancient Greek </a:t>
            </a:r>
            <a:r>
              <a:rPr lang="en-US" sz="3200" i="1" dirty="0" err="1"/>
              <a:t>poliós</a:t>
            </a:r>
            <a:r>
              <a:rPr lang="en-US" sz="3200" dirty="0"/>
              <a:t>, meaning "grey", </a:t>
            </a:r>
            <a:r>
              <a:rPr lang="en-US" sz="3200" i="1" dirty="0" err="1"/>
              <a:t>myelós</a:t>
            </a:r>
            <a:r>
              <a:rPr lang="en-US" sz="3200" dirty="0"/>
              <a:t> “marrow,” referring to the grey matter of the spinal cord, and the suffix </a:t>
            </a:r>
            <a:r>
              <a:rPr lang="en-US" sz="3200" i="1" dirty="0"/>
              <a:t>-</a:t>
            </a:r>
            <a:r>
              <a:rPr lang="en-US" sz="3200" i="1" dirty="0" err="1"/>
              <a:t>itis</a:t>
            </a:r>
            <a:r>
              <a:rPr lang="en-US" sz="3200" dirty="0"/>
              <a:t> which denotes inflammation., i.e., inflammation of the spinal cord’s grey </a:t>
            </a:r>
            <a:r>
              <a:rPr lang="en-US" sz="3200" dirty="0" smtClean="0"/>
              <a:t>matter. </a:t>
            </a:r>
            <a:endParaRPr lang="en-US" sz="3200" dirty="0"/>
          </a:p>
        </p:txBody>
      </p:sp>
      <p:sp>
        <p:nvSpPr>
          <p:cNvPr id="2" name="Footer Placeholder 1"/>
          <p:cNvSpPr>
            <a:spLocks noGrp="1"/>
          </p:cNvSpPr>
          <p:nvPr>
            <p:ph type="ftr" sz="quarter" idx="11"/>
          </p:nvPr>
        </p:nvSpPr>
        <p:spPr/>
        <p:txBody>
          <a:bodyPr/>
          <a:lstStyle/>
          <a:p>
            <a:r>
              <a:rPr lang="en-US" smtClean="0"/>
              <a:t>Rancho Los Amigos Post-Polio Support Group, March 22, 2014</a:t>
            </a:r>
            <a:endParaRPr lang="en-US"/>
          </a:p>
        </p:txBody>
      </p:sp>
    </p:spTree>
    <p:extLst>
      <p:ext uri="{BB962C8B-B14F-4D97-AF65-F5344CB8AC3E}">
        <p14:creationId xmlns:p14="http://schemas.microsoft.com/office/powerpoint/2010/main" val="3554445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6950" y="683682"/>
            <a:ext cx="7150100" cy="6137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066800" y="228600"/>
            <a:ext cx="7010400" cy="523220"/>
          </a:xfrm>
          <a:prstGeom prst="rect">
            <a:avLst/>
          </a:prstGeom>
          <a:noFill/>
        </p:spPr>
        <p:txBody>
          <a:bodyPr wrap="square" rtlCol="0">
            <a:spAutoFit/>
          </a:bodyPr>
          <a:lstStyle/>
          <a:p>
            <a:pPr algn="ctr"/>
            <a:r>
              <a:rPr lang="en-US" sz="2800" b="1" dirty="0" smtClean="0">
                <a:solidFill>
                  <a:srgbClr val="C00000"/>
                </a:solidFill>
                <a:effectLst>
                  <a:outerShdw blurRad="38100" dist="38100" dir="2700000" algn="tl">
                    <a:srgbClr val="000000">
                      <a:alpha val="43137"/>
                    </a:srgbClr>
                  </a:outerShdw>
                </a:effectLst>
              </a:rPr>
              <a:t>Autonomic Nerves</a:t>
            </a:r>
            <a:endParaRPr lang="en-US" sz="2800" b="1" dirty="0">
              <a:solidFill>
                <a:srgbClr val="C00000"/>
              </a:solidFill>
              <a:effectLst>
                <a:outerShdw blurRad="38100" dist="38100" dir="2700000" algn="tl">
                  <a:srgbClr val="000000">
                    <a:alpha val="43137"/>
                  </a:srgbClr>
                </a:outerShdw>
              </a:effectLst>
            </a:endParaRPr>
          </a:p>
        </p:txBody>
      </p:sp>
      <p:sp>
        <p:nvSpPr>
          <p:cNvPr id="3" name="Footer Placeholder 2"/>
          <p:cNvSpPr>
            <a:spLocks noGrp="1"/>
          </p:cNvSpPr>
          <p:nvPr>
            <p:ph type="ftr" sz="quarter" idx="11"/>
          </p:nvPr>
        </p:nvSpPr>
        <p:spPr/>
        <p:txBody>
          <a:bodyPr/>
          <a:lstStyle/>
          <a:p>
            <a:r>
              <a:rPr lang="en-US" smtClean="0"/>
              <a:t>Rancho Los Amigos Post-Polio Support Group, March 22, 2014</a:t>
            </a:r>
            <a:endParaRPr lang="en-US"/>
          </a:p>
        </p:txBody>
      </p:sp>
    </p:spTree>
    <p:extLst>
      <p:ext uri="{BB962C8B-B14F-4D97-AF65-F5344CB8AC3E}">
        <p14:creationId xmlns:p14="http://schemas.microsoft.com/office/powerpoint/2010/main" val="723996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7196" y="228600"/>
            <a:ext cx="5149609" cy="635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US" smtClean="0"/>
              <a:t>Rancho Los Amigos Post-Polio Support Group, March 22, 2014</a:t>
            </a:r>
            <a:endParaRPr lang="en-US"/>
          </a:p>
        </p:txBody>
      </p:sp>
    </p:spTree>
    <p:extLst>
      <p:ext uri="{BB962C8B-B14F-4D97-AF65-F5344CB8AC3E}">
        <p14:creationId xmlns:p14="http://schemas.microsoft.com/office/powerpoint/2010/main" val="3197115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9000" y="700088"/>
            <a:ext cx="7364413" cy="545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US" smtClean="0"/>
              <a:t>Rancho Los Amigos Post-Polio Support Group, March 22, 2014</a:t>
            </a:r>
            <a:endParaRPr lang="en-US"/>
          </a:p>
        </p:txBody>
      </p:sp>
    </p:spTree>
    <p:extLst>
      <p:ext uri="{BB962C8B-B14F-4D97-AF65-F5344CB8AC3E}">
        <p14:creationId xmlns:p14="http://schemas.microsoft.com/office/powerpoint/2010/main" val="424840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0970" y="457200"/>
            <a:ext cx="7462059" cy="589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US" smtClean="0"/>
              <a:t>Rancho Los Amigos Post-Polio Support Group, March 22, 2014</a:t>
            </a:r>
            <a:endParaRPr lang="en-US"/>
          </a:p>
        </p:txBody>
      </p:sp>
    </p:spTree>
    <p:extLst>
      <p:ext uri="{BB962C8B-B14F-4D97-AF65-F5344CB8AC3E}">
        <p14:creationId xmlns:p14="http://schemas.microsoft.com/office/powerpoint/2010/main" val="66947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533400"/>
            <a:ext cx="8077200" cy="5786199"/>
          </a:xfrm>
          <a:prstGeom prst="rect">
            <a:avLst/>
          </a:prstGeom>
          <a:noFill/>
        </p:spPr>
        <p:txBody>
          <a:bodyPr wrap="square" rtlCol="0">
            <a:spAutoFit/>
          </a:bodyPr>
          <a:lstStyle/>
          <a:p>
            <a:pPr algn="ctr"/>
            <a:r>
              <a:rPr lang="en-US" sz="2800" dirty="0" smtClean="0"/>
              <a:t>Just as in </a:t>
            </a:r>
            <a:r>
              <a:rPr lang="en-US" sz="2800" dirty="0" smtClean="0">
                <a:solidFill>
                  <a:srgbClr val="C00000"/>
                </a:solidFill>
              </a:rPr>
              <a:t>Spinal Polio</a:t>
            </a:r>
            <a:r>
              <a:rPr lang="en-US" sz="2800" dirty="0" smtClean="0"/>
              <a:t>,</a:t>
            </a:r>
          </a:p>
          <a:p>
            <a:pPr algn="ctr"/>
            <a:r>
              <a:rPr lang="en-US" sz="2800" dirty="0" smtClean="0">
                <a:solidFill>
                  <a:srgbClr val="C00000"/>
                </a:solidFill>
              </a:rPr>
              <a:t>Bulbar Polio </a:t>
            </a:r>
            <a:r>
              <a:rPr lang="en-US" sz="2800" dirty="0" smtClean="0"/>
              <a:t>can vary in severity.</a:t>
            </a:r>
          </a:p>
          <a:p>
            <a:pPr algn="ctr"/>
            <a:endParaRPr lang="en-US" sz="1600" dirty="0"/>
          </a:p>
          <a:p>
            <a:r>
              <a:rPr lang="en-US" sz="2400" dirty="0" smtClean="0"/>
              <a:t>One person might have trouble forming words.</a:t>
            </a:r>
          </a:p>
          <a:p>
            <a:r>
              <a:rPr lang="en-US" sz="2400" dirty="0" smtClean="0"/>
              <a:t>Another person cannot swallow.</a:t>
            </a:r>
          </a:p>
          <a:p>
            <a:r>
              <a:rPr lang="en-US" sz="2400" dirty="0" smtClean="0"/>
              <a:t>A third person seems to sleep all the time.</a:t>
            </a:r>
          </a:p>
          <a:p>
            <a:endParaRPr lang="en-US" sz="2400" dirty="0"/>
          </a:p>
          <a:p>
            <a:r>
              <a:rPr lang="en-US" sz="2400" dirty="0" smtClean="0"/>
              <a:t>The nerves that originate in the brain stem (bulb) control:</a:t>
            </a:r>
          </a:p>
          <a:p>
            <a:endParaRPr lang="en-US" sz="1000" dirty="0"/>
          </a:p>
          <a:p>
            <a:r>
              <a:rPr lang="en-US" sz="2400" dirty="0" smtClean="0"/>
              <a:t>	Breathing</a:t>
            </a:r>
          </a:p>
          <a:p>
            <a:r>
              <a:rPr lang="en-US" sz="2400" dirty="0"/>
              <a:t>	</a:t>
            </a:r>
            <a:r>
              <a:rPr lang="en-US" sz="2400" dirty="0" smtClean="0"/>
              <a:t>Heart rate</a:t>
            </a:r>
          </a:p>
          <a:p>
            <a:r>
              <a:rPr lang="en-US" sz="2400" dirty="0"/>
              <a:t>	</a:t>
            </a:r>
            <a:r>
              <a:rPr lang="en-US" sz="2400" dirty="0" smtClean="0"/>
              <a:t>Chewing</a:t>
            </a:r>
          </a:p>
          <a:p>
            <a:r>
              <a:rPr lang="en-US" sz="2400" dirty="0"/>
              <a:t>	</a:t>
            </a:r>
            <a:r>
              <a:rPr lang="en-US" sz="2400" dirty="0" smtClean="0"/>
              <a:t>Swallowing</a:t>
            </a:r>
          </a:p>
          <a:p>
            <a:r>
              <a:rPr lang="en-US" sz="2400" dirty="0"/>
              <a:t>	</a:t>
            </a:r>
            <a:r>
              <a:rPr lang="en-US" sz="2400" dirty="0" smtClean="0"/>
              <a:t>Sleeping</a:t>
            </a:r>
          </a:p>
          <a:p>
            <a:r>
              <a:rPr lang="en-US" sz="2400" dirty="0"/>
              <a:t>	</a:t>
            </a:r>
            <a:r>
              <a:rPr lang="en-US" sz="2400" dirty="0" smtClean="0"/>
              <a:t>Arousal or concentration</a:t>
            </a:r>
          </a:p>
          <a:p>
            <a:r>
              <a:rPr lang="en-US" sz="2400" dirty="0"/>
              <a:t>	</a:t>
            </a:r>
            <a:r>
              <a:rPr lang="en-US" sz="2400" dirty="0" smtClean="0"/>
              <a:t>and many other functions.</a:t>
            </a:r>
            <a:endParaRPr lang="en-US" sz="2400" dirty="0"/>
          </a:p>
        </p:txBody>
      </p:sp>
      <p:sp>
        <p:nvSpPr>
          <p:cNvPr id="3" name="Footer Placeholder 2"/>
          <p:cNvSpPr>
            <a:spLocks noGrp="1"/>
          </p:cNvSpPr>
          <p:nvPr>
            <p:ph type="ftr" sz="quarter" idx="11"/>
          </p:nvPr>
        </p:nvSpPr>
        <p:spPr/>
        <p:txBody>
          <a:bodyPr/>
          <a:lstStyle/>
          <a:p>
            <a:r>
              <a:rPr lang="en-US" smtClean="0"/>
              <a:t>Rancho Los Amigos Post-Polio Support Group, March 22, 2014</a:t>
            </a:r>
            <a:endParaRPr lang="en-US"/>
          </a:p>
        </p:txBody>
      </p:sp>
    </p:spTree>
    <p:extLst>
      <p:ext uri="{BB962C8B-B14F-4D97-AF65-F5344CB8AC3E}">
        <p14:creationId xmlns:p14="http://schemas.microsoft.com/office/powerpoint/2010/main" val="42225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5350" y="685800"/>
            <a:ext cx="7353300" cy="4524315"/>
          </a:xfrm>
          <a:prstGeom prst="rect">
            <a:avLst/>
          </a:prstGeom>
          <a:noFill/>
        </p:spPr>
        <p:txBody>
          <a:bodyPr wrap="square" rtlCol="0">
            <a:spAutoFit/>
          </a:bodyPr>
          <a:lstStyle/>
          <a:p>
            <a:r>
              <a:rPr lang="en-US" sz="3200" dirty="0" smtClean="0"/>
              <a:t>Some polio survivors might have few if any </a:t>
            </a:r>
            <a:r>
              <a:rPr lang="en-US" sz="3200" u="sng" dirty="0" smtClean="0"/>
              <a:t>visibly apparent</a:t>
            </a:r>
            <a:r>
              <a:rPr lang="en-US" sz="3200" dirty="0" smtClean="0"/>
              <a:t>  symptoms. But, remember, about 50% of neurons must be damaged before there is any visibly apparent weakness.</a:t>
            </a:r>
          </a:p>
          <a:p>
            <a:endParaRPr lang="en-US" sz="3200" dirty="0"/>
          </a:p>
          <a:p>
            <a:r>
              <a:rPr lang="en-US" sz="3200" dirty="0" smtClean="0"/>
              <a:t>Also note, many polio survivors were infants. They might not remember if they had bulbar involvement. </a:t>
            </a:r>
            <a:endParaRPr lang="en-US" sz="3200" dirty="0"/>
          </a:p>
        </p:txBody>
      </p:sp>
      <p:sp>
        <p:nvSpPr>
          <p:cNvPr id="3" name="Footer Placeholder 2"/>
          <p:cNvSpPr>
            <a:spLocks noGrp="1"/>
          </p:cNvSpPr>
          <p:nvPr>
            <p:ph type="ftr" sz="quarter" idx="11"/>
          </p:nvPr>
        </p:nvSpPr>
        <p:spPr/>
        <p:txBody>
          <a:bodyPr/>
          <a:lstStyle/>
          <a:p>
            <a:r>
              <a:rPr lang="en-US" smtClean="0"/>
              <a:t>Rancho Los Amigos Post-Polio Support Group, March 22, 2014</a:t>
            </a:r>
            <a:endParaRPr lang="en-US"/>
          </a:p>
        </p:txBody>
      </p:sp>
    </p:spTree>
    <p:extLst>
      <p:ext uri="{BB962C8B-B14F-4D97-AF65-F5344CB8AC3E}">
        <p14:creationId xmlns:p14="http://schemas.microsoft.com/office/powerpoint/2010/main" val="1198212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685800"/>
            <a:ext cx="7467600" cy="4401205"/>
          </a:xfrm>
          <a:prstGeom prst="rect">
            <a:avLst/>
          </a:prstGeom>
          <a:noFill/>
        </p:spPr>
        <p:txBody>
          <a:bodyPr wrap="square" rtlCol="0">
            <a:spAutoFit/>
          </a:bodyPr>
          <a:lstStyle/>
          <a:p>
            <a:r>
              <a:rPr lang="en-US" sz="2800" dirty="0" smtClean="0"/>
              <a:t>OK. We’ve reviewed polio. We know that polio can change our body in many different ways. </a:t>
            </a:r>
          </a:p>
          <a:p>
            <a:endParaRPr lang="en-US" sz="2800" dirty="0"/>
          </a:p>
          <a:p>
            <a:r>
              <a:rPr lang="en-US" sz="2800" dirty="0" smtClean="0"/>
              <a:t>We’ve learned that bulbar polio can do things to our body that are not always outwardly evident.</a:t>
            </a:r>
          </a:p>
          <a:p>
            <a:endParaRPr lang="en-US" sz="2800" dirty="0"/>
          </a:p>
          <a:p>
            <a:r>
              <a:rPr lang="en-US" sz="2800" dirty="0" smtClean="0"/>
              <a:t>Without being obsessed, what are some of the late effects we should pay attention to.</a:t>
            </a:r>
            <a:endParaRPr lang="en-US" sz="2800" dirty="0"/>
          </a:p>
        </p:txBody>
      </p:sp>
      <p:sp>
        <p:nvSpPr>
          <p:cNvPr id="3" name="Footer Placeholder 2"/>
          <p:cNvSpPr>
            <a:spLocks noGrp="1"/>
          </p:cNvSpPr>
          <p:nvPr>
            <p:ph type="ftr" sz="quarter" idx="11"/>
          </p:nvPr>
        </p:nvSpPr>
        <p:spPr/>
        <p:txBody>
          <a:bodyPr/>
          <a:lstStyle/>
          <a:p>
            <a:r>
              <a:rPr lang="en-US" smtClean="0"/>
              <a:t>Rancho Los Amigos Post-Polio Support Group, March 22, 2014</a:t>
            </a:r>
            <a:endParaRPr lang="en-US"/>
          </a:p>
        </p:txBody>
      </p:sp>
    </p:spTree>
    <p:extLst>
      <p:ext uri="{BB962C8B-B14F-4D97-AF65-F5344CB8AC3E}">
        <p14:creationId xmlns:p14="http://schemas.microsoft.com/office/powerpoint/2010/main" val="3234852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685800"/>
            <a:ext cx="7239000" cy="4893647"/>
          </a:xfrm>
          <a:prstGeom prst="rect">
            <a:avLst/>
          </a:prstGeom>
          <a:noFill/>
        </p:spPr>
        <p:txBody>
          <a:bodyPr wrap="square" rtlCol="0">
            <a:spAutoFit/>
          </a:bodyPr>
          <a:lstStyle/>
          <a:p>
            <a:pPr algn="ctr"/>
            <a:r>
              <a:rPr lang="en-US" sz="3200" dirty="0" smtClean="0">
                <a:solidFill>
                  <a:srgbClr val="FF0000"/>
                </a:solidFill>
              </a:rPr>
              <a:t>Breathing:</a:t>
            </a:r>
          </a:p>
          <a:p>
            <a:pPr algn="ctr"/>
            <a:endParaRPr lang="en-US" sz="2400" dirty="0"/>
          </a:p>
          <a:p>
            <a:pPr>
              <a:spcAft>
                <a:spcPts val="600"/>
              </a:spcAft>
            </a:pPr>
            <a:r>
              <a:rPr lang="en-US" sz="2400" dirty="0" smtClean="0"/>
              <a:t>Do you wake often during the night?</a:t>
            </a:r>
          </a:p>
          <a:p>
            <a:pPr>
              <a:spcAft>
                <a:spcPts val="600"/>
              </a:spcAft>
            </a:pPr>
            <a:r>
              <a:rPr lang="en-US" sz="2400" dirty="0" smtClean="0"/>
              <a:t>Do you feel tired, even if you think you slept well?</a:t>
            </a:r>
          </a:p>
          <a:p>
            <a:pPr>
              <a:spcAft>
                <a:spcPts val="600"/>
              </a:spcAft>
            </a:pPr>
            <a:r>
              <a:rPr lang="en-US" sz="2400" dirty="0" smtClean="0"/>
              <a:t>Do you experience:</a:t>
            </a:r>
          </a:p>
          <a:p>
            <a:pPr>
              <a:spcAft>
                <a:spcPts val="600"/>
              </a:spcAft>
            </a:pPr>
            <a:r>
              <a:rPr lang="en-US" sz="2400" dirty="0"/>
              <a:t>	</a:t>
            </a:r>
            <a:r>
              <a:rPr lang="en-US" sz="2400" dirty="0" smtClean="0"/>
              <a:t>Frequent yawning?</a:t>
            </a:r>
          </a:p>
          <a:p>
            <a:pPr>
              <a:spcAft>
                <a:spcPts val="600"/>
              </a:spcAft>
            </a:pPr>
            <a:r>
              <a:rPr lang="en-US" sz="2400" dirty="0"/>
              <a:t>	</a:t>
            </a:r>
            <a:r>
              <a:rPr lang="en-US" sz="2400" dirty="0" smtClean="0"/>
              <a:t>Talking tires you?</a:t>
            </a:r>
          </a:p>
          <a:p>
            <a:pPr>
              <a:spcAft>
                <a:spcPts val="600"/>
              </a:spcAft>
            </a:pPr>
            <a:r>
              <a:rPr lang="en-US" sz="2400" dirty="0"/>
              <a:t>	</a:t>
            </a:r>
            <a:r>
              <a:rPr lang="en-US" sz="2400" dirty="0" smtClean="0"/>
              <a:t>You sleep better with your head elevated?</a:t>
            </a:r>
          </a:p>
          <a:p>
            <a:pPr>
              <a:spcAft>
                <a:spcPts val="600"/>
              </a:spcAft>
            </a:pPr>
            <a:r>
              <a:rPr lang="en-US" sz="2400" dirty="0" smtClean="0"/>
              <a:t>	Morning headaches?</a:t>
            </a:r>
          </a:p>
          <a:p>
            <a:pPr>
              <a:spcAft>
                <a:spcPts val="600"/>
              </a:spcAft>
            </a:pPr>
            <a:r>
              <a:rPr lang="en-US" sz="2400" dirty="0"/>
              <a:t>	</a:t>
            </a:r>
            <a:r>
              <a:rPr lang="en-US" sz="2400" dirty="0" smtClean="0"/>
              <a:t>Poor concentration?</a:t>
            </a:r>
          </a:p>
          <a:p>
            <a:endParaRPr lang="en-US" sz="2400" dirty="0"/>
          </a:p>
        </p:txBody>
      </p:sp>
      <p:sp>
        <p:nvSpPr>
          <p:cNvPr id="3" name="Footer Placeholder 2"/>
          <p:cNvSpPr>
            <a:spLocks noGrp="1"/>
          </p:cNvSpPr>
          <p:nvPr>
            <p:ph type="ftr" sz="quarter" idx="11"/>
          </p:nvPr>
        </p:nvSpPr>
        <p:spPr/>
        <p:txBody>
          <a:bodyPr/>
          <a:lstStyle/>
          <a:p>
            <a:r>
              <a:rPr lang="en-US" smtClean="0"/>
              <a:t>Rancho Los Amigos Post-Polio Support Group, March 22, 2014</a:t>
            </a:r>
            <a:endParaRPr lang="en-US"/>
          </a:p>
        </p:txBody>
      </p:sp>
    </p:spTree>
    <p:extLst>
      <p:ext uri="{BB962C8B-B14F-4D97-AF65-F5344CB8AC3E}">
        <p14:creationId xmlns:p14="http://schemas.microsoft.com/office/powerpoint/2010/main" val="3970935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685800"/>
            <a:ext cx="7239000" cy="4447371"/>
          </a:xfrm>
          <a:prstGeom prst="rect">
            <a:avLst/>
          </a:prstGeom>
          <a:noFill/>
        </p:spPr>
        <p:txBody>
          <a:bodyPr wrap="square" rtlCol="0">
            <a:spAutoFit/>
          </a:bodyPr>
          <a:lstStyle/>
          <a:p>
            <a:pPr algn="ctr"/>
            <a:r>
              <a:rPr lang="en-US" sz="3200" dirty="0" smtClean="0">
                <a:solidFill>
                  <a:srgbClr val="FF0000"/>
                </a:solidFill>
              </a:rPr>
              <a:t>Breathing:</a:t>
            </a:r>
          </a:p>
          <a:p>
            <a:pPr algn="ctr"/>
            <a:endParaRPr lang="en-US" sz="2400" dirty="0"/>
          </a:p>
          <a:p>
            <a:pPr>
              <a:spcAft>
                <a:spcPts val="600"/>
              </a:spcAft>
            </a:pPr>
            <a:r>
              <a:rPr lang="en-US" sz="2400" dirty="0" smtClean="0"/>
              <a:t>Do you use accessory muscles to take a breath?</a:t>
            </a:r>
          </a:p>
          <a:p>
            <a:pPr>
              <a:spcAft>
                <a:spcPts val="600"/>
              </a:spcAft>
            </a:pPr>
            <a:r>
              <a:rPr lang="en-US" sz="2400" dirty="0"/>
              <a:t>	</a:t>
            </a:r>
            <a:r>
              <a:rPr lang="en-US" sz="2400" dirty="0" smtClean="0"/>
              <a:t>Neck muscles?</a:t>
            </a:r>
          </a:p>
          <a:p>
            <a:pPr>
              <a:spcAft>
                <a:spcPts val="600"/>
              </a:spcAft>
            </a:pPr>
            <a:r>
              <a:rPr lang="en-US" sz="2400" dirty="0"/>
              <a:t>	</a:t>
            </a:r>
            <a:r>
              <a:rPr lang="en-US" sz="2400" dirty="0" smtClean="0"/>
              <a:t>Elevate your shoulders?</a:t>
            </a:r>
          </a:p>
          <a:p>
            <a:pPr>
              <a:spcAft>
                <a:spcPts val="600"/>
              </a:spcAft>
            </a:pPr>
            <a:r>
              <a:rPr lang="en-US" sz="2400" dirty="0" smtClean="0"/>
              <a:t>Is your cough weak?</a:t>
            </a:r>
          </a:p>
          <a:p>
            <a:pPr>
              <a:spcAft>
                <a:spcPts val="600"/>
              </a:spcAft>
            </a:pPr>
            <a:endParaRPr lang="en-US" sz="2400" dirty="0"/>
          </a:p>
          <a:p>
            <a:pPr>
              <a:spcAft>
                <a:spcPts val="600"/>
              </a:spcAft>
            </a:pPr>
            <a:endParaRPr lang="en-US" sz="2400" dirty="0" smtClean="0"/>
          </a:p>
          <a:p>
            <a:pPr>
              <a:spcAft>
                <a:spcPts val="600"/>
              </a:spcAft>
            </a:pPr>
            <a:r>
              <a:rPr lang="en-US" sz="2400" dirty="0" smtClean="0"/>
              <a:t>Have you had a pulmonary function test?</a:t>
            </a:r>
          </a:p>
          <a:p>
            <a:pPr>
              <a:spcAft>
                <a:spcPts val="600"/>
              </a:spcAft>
            </a:pPr>
            <a:r>
              <a:rPr lang="en-US" sz="2400" dirty="0" smtClean="0"/>
              <a:t>A sleep study?</a:t>
            </a:r>
            <a:endParaRPr lang="en-US" sz="2400" dirty="0"/>
          </a:p>
        </p:txBody>
      </p:sp>
      <p:sp>
        <p:nvSpPr>
          <p:cNvPr id="3" name="Footer Placeholder 2"/>
          <p:cNvSpPr>
            <a:spLocks noGrp="1"/>
          </p:cNvSpPr>
          <p:nvPr>
            <p:ph type="ftr" sz="quarter" idx="11"/>
          </p:nvPr>
        </p:nvSpPr>
        <p:spPr/>
        <p:txBody>
          <a:bodyPr/>
          <a:lstStyle/>
          <a:p>
            <a:r>
              <a:rPr lang="en-US" smtClean="0"/>
              <a:t>Rancho Los Amigos Post-Polio Support Group, March 22, 2014</a:t>
            </a:r>
            <a:endParaRPr lang="en-US"/>
          </a:p>
        </p:txBody>
      </p:sp>
    </p:spTree>
    <p:extLst>
      <p:ext uri="{BB962C8B-B14F-4D97-AF65-F5344CB8AC3E}">
        <p14:creationId xmlns:p14="http://schemas.microsoft.com/office/powerpoint/2010/main" val="3165492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685800"/>
            <a:ext cx="7239000" cy="4278094"/>
          </a:xfrm>
          <a:prstGeom prst="rect">
            <a:avLst/>
          </a:prstGeom>
          <a:noFill/>
        </p:spPr>
        <p:txBody>
          <a:bodyPr wrap="square" rtlCol="0">
            <a:spAutoFit/>
          </a:bodyPr>
          <a:lstStyle/>
          <a:p>
            <a:pPr algn="ctr"/>
            <a:r>
              <a:rPr lang="en-US" sz="3200" dirty="0" smtClean="0">
                <a:solidFill>
                  <a:srgbClr val="FF0000"/>
                </a:solidFill>
              </a:rPr>
              <a:t>Swallowing:</a:t>
            </a:r>
          </a:p>
          <a:p>
            <a:pPr algn="ctr"/>
            <a:endParaRPr lang="en-US" sz="2400" dirty="0"/>
          </a:p>
          <a:p>
            <a:r>
              <a:rPr lang="en-US" sz="2400" dirty="0" smtClean="0"/>
              <a:t>The nerves that lead to the swallowing muscles originate in the bulbar region.</a:t>
            </a:r>
          </a:p>
          <a:p>
            <a:endParaRPr lang="en-US" sz="2400" dirty="0"/>
          </a:p>
          <a:p>
            <a:r>
              <a:rPr lang="en-US" sz="2400" dirty="0" smtClean="0"/>
              <a:t>Research indicates that swallowing problems can occur even if there was no </a:t>
            </a:r>
            <a:r>
              <a:rPr lang="en-US" sz="2400" u="sng" dirty="0" smtClean="0"/>
              <a:t>apparent</a:t>
            </a:r>
            <a:r>
              <a:rPr lang="en-US" sz="2400" dirty="0" smtClean="0"/>
              <a:t> swallowing problem at onset.</a:t>
            </a:r>
          </a:p>
          <a:p>
            <a:endParaRPr lang="en-US" sz="2400" dirty="0"/>
          </a:p>
          <a:p>
            <a:r>
              <a:rPr lang="en-US" sz="2400" dirty="0" smtClean="0"/>
              <a:t>Swallowing problems can be aggravated by breathing problems.</a:t>
            </a:r>
            <a:endParaRPr lang="en-US" sz="2400" dirty="0"/>
          </a:p>
        </p:txBody>
      </p:sp>
      <p:sp>
        <p:nvSpPr>
          <p:cNvPr id="3" name="Footer Placeholder 2"/>
          <p:cNvSpPr>
            <a:spLocks noGrp="1"/>
          </p:cNvSpPr>
          <p:nvPr>
            <p:ph type="ftr" sz="quarter" idx="11"/>
          </p:nvPr>
        </p:nvSpPr>
        <p:spPr/>
        <p:txBody>
          <a:bodyPr/>
          <a:lstStyle/>
          <a:p>
            <a:r>
              <a:rPr lang="en-US" smtClean="0"/>
              <a:t>Rancho Los Amigos Post-Polio Support Group, March 22, 2014</a:t>
            </a:r>
            <a:endParaRPr lang="en-US"/>
          </a:p>
        </p:txBody>
      </p:sp>
    </p:spTree>
    <p:extLst>
      <p:ext uri="{BB962C8B-B14F-4D97-AF65-F5344CB8AC3E}">
        <p14:creationId xmlns:p14="http://schemas.microsoft.com/office/powerpoint/2010/main" val="2898035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1447800"/>
            <a:ext cx="7772400" cy="2985433"/>
          </a:xfrm>
          <a:prstGeom prst="rect">
            <a:avLst/>
          </a:prstGeom>
          <a:noFill/>
        </p:spPr>
        <p:txBody>
          <a:bodyPr wrap="square" rtlCol="0">
            <a:spAutoFit/>
          </a:bodyPr>
          <a:lstStyle/>
          <a:p>
            <a:r>
              <a:rPr lang="en-US" sz="3200" dirty="0"/>
              <a:t>A severe infection can extend into the brainstem and even into higher brain structures, resulting in </a:t>
            </a:r>
            <a:r>
              <a:rPr lang="en-US" sz="3200" dirty="0" err="1"/>
              <a:t>polioencephalitis</a:t>
            </a:r>
            <a:r>
              <a:rPr lang="en-US" sz="3200" dirty="0"/>
              <a:t>. This can affect breathing, swallowing, and other vital functions.</a:t>
            </a:r>
          </a:p>
          <a:p>
            <a:r>
              <a:rPr lang="en-US" sz="2800" dirty="0" smtClean="0"/>
              <a:t> </a:t>
            </a:r>
            <a:endParaRPr lang="en-US" dirty="0"/>
          </a:p>
        </p:txBody>
      </p:sp>
      <p:sp>
        <p:nvSpPr>
          <p:cNvPr id="2" name="Footer Placeholder 1"/>
          <p:cNvSpPr>
            <a:spLocks noGrp="1"/>
          </p:cNvSpPr>
          <p:nvPr>
            <p:ph type="ftr" sz="quarter" idx="11"/>
          </p:nvPr>
        </p:nvSpPr>
        <p:spPr/>
        <p:txBody>
          <a:bodyPr/>
          <a:lstStyle/>
          <a:p>
            <a:r>
              <a:rPr lang="en-US" smtClean="0"/>
              <a:t>Rancho Los Amigos Post-Polio Support Group, March 22, 2014</a:t>
            </a:r>
            <a:endParaRPr lang="en-US"/>
          </a:p>
        </p:txBody>
      </p:sp>
    </p:spTree>
    <p:extLst>
      <p:ext uri="{BB962C8B-B14F-4D97-AF65-F5344CB8AC3E}">
        <p14:creationId xmlns:p14="http://schemas.microsoft.com/office/powerpoint/2010/main" val="151163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685800"/>
            <a:ext cx="7239000" cy="4508927"/>
          </a:xfrm>
          <a:prstGeom prst="rect">
            <a:avLst/>
          </a:prstGeom>
          <a:noFill/>
        </p:spPr>
        <p:txBody>
          <a:bodyPr wrap="square" rtlCol="0">
            <a:spAutoFit/>
          </a:bodyPr>
          <a:lstStyle/>
          <a:p>
            <a:pPr algn="ctr"/>
            <a:r>
              <a:rPr lang="en-US" sz="3200" dirty="0" smtClean="0">
                <a:solidFill>
                  <a:srgbClr val="FF0000"/>
                </a:solidFill>
              </a:rPr>
              <a:t>Swallowing:</a:t>
            </a:r>
          </a:p>
          <a:p>
            <a:pPr algn="ctr"/>
            <a:endParaRPr lang="en-US" sz="2400" dirty="0"/>
          </a:p>
          <a:p>
            <a:r>
              <a:rPr lang="en-US" sz="2400" dirty="0" smtClean="0"/>
              <a:t>Swallowing problems can be aggravated by fatigue.</a:t>
            </a:r>
          </a:p>
          <a:p>
            <a:endParaRPr lang="en-US" sz="2400" dirty="0"/>
          </a:p>
          <a:p>
            <a:r>
              <a:rPr lang="en-US" sz="2400" dirty="0" smtClean="0"/>
              <a:t>When you are eating you should be eating.</a:t>
            </a:r>
          </a:p>
          <a:p>
            <a:pPr>
              <a:spcBef>
                <a:spcPts val="600"/>
              </a:spcBef>
            </a:pPr>
            <a:r>
              <a:rPr lang="en-US" sz="2400" dirty="0"/>
              <a:t>	</a:t>
            </a:r>
            <a:r>
              <a:rPr lang="en-US" sz="2400" dirty="0" smtClean="0"/>
              <a:t>Not talking.</a:t>
            </a:r>
          </a:p>
          <a:p>
            <a:pPr>
              <a:spcBef>
                <a:spcPts val="600"/>
              </a:spcBef>
            </a:pPr>
            <a:r>
              <a:rPr lang="en-US" sz="2400" dirty="0"/>
              <a:t>	</a:t>
            </a:r>
            <a:r>
              <a:rPr lang="en-US" sz="2400" dirty="0" smtClean="0"/>
              <a:t>Not laughing.</a:t>
            </a:r>
          </a:p>
          <a:p>
            <a:pPr>
              <a:spcBef>
                <a:spcPts val="600"/>
              </a:spcBef>
            </a:pPr>
            <a:r>
              <a:rPr lang="en-US" sz="2400" dirty="0"/>
              <a:t>	</a:t>
            </a:r>
            <a:r>
              <a:rPr lang="en-US" sz="2400" dirty="0" smtClean="0"/>
              <a:t>Not … not … not!</a:t>
            </a:r>
          </a:p>
          <a:p>
            <a:endParaRPr lang="en-US" sz="2400" dirty="0"/>
          </a:p>
          <a:p>
            <a:r>
              <a:rPr lang="en-US" sz="2400" dirty="0" smtClean="0"/>
              <a:t>Chewing and swallowing are separate activities, and different (but related) nerves are used.</a:t>
            </a:r>
            <a:endParaRPr lang="en-US" sz="2400" dirty="0"/>
          </a:p>
        </p:txBody>
      </p:sp>
      <p:sp>
        <p:nvSpPr>
          <p:cNvPr id="3" name="Footer Placeholder 2"/>
          <p:cNvSpPr>
            <a:spLocks noGrp="1"/>
          </p:cNvSpPr>
          <p:nvPr>
            <p:ph type="ftr" sz="quarter" idx="11"/>
          </p:nvPr>
        </p:nvSpPr>
        <p:spPr/>
        <p:txBody>
          <a:bodyPr/>
          <a:lstStyle/>
          <a:p>
            <a:r>
              <a:rPr lang="en-US" smtClean="0"/>
              <a:t>Rancho Los Amigos Post-Polio Support Group, March 22, 2014</a:t>
            </a:r>
            <a:endParaRPr lang="en-US"/>
          </a:p>
        </p:txBody>
      </p:sp>
    </p:spTree>
    <p:extLst>
      <p:ext uri="{BB962C8B-B14F-4D97-AF65-F5344CB8AC3E}">
        <p14:creationId xmlns:p14="http://schemas.microsoft.com/office/powerpoint/2010/main" val="1176219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685800"/>
            <a:ext cx="7239000" cy="4278094"/>
          </a:xfrm>
          <a:prstGeom prst="rect">
            <a:avLst/>
          </a:prstGeom>
          <a:noFill/>
        </p:spPr>
        <p:txBody>
          <a:bodyPr wrap="square" rtlCol="0">
            <a:spAutoFit/>
          </a:bodyPr>
          <a:lstStyle/>
          <a:p>
            <a:pPr algn="ctr"/>
            <a:r>
              <a:rPr lang="en-US" sz="3200" dirty="0" smtClean="0">
                <a:solidFill>
                  <a:srgbClr val="FF0000"/>
                </a:solidFill>
              </a:rPr>
              <a:t>Internal Organs:</a:t>
            </a:r>
          </a:p>
          <a:p>
            <a:pPr algn="ctr"/>
            <a:endParaRPr lang="en-US" sz="2400" dirty="0"/>
          </a:p>
          <a:p>
            <a:r>
              <a:rPr lang="en-US" sz="2400" dirty="0" smtClean="0"/>
              <a:t>The vagus nerve originates in the bulbar region.</a:t>
            </a:r>
          </a:p>
          <a:p>
            <a:endParaRPr lang="en-US" sz="2400" dirty="0" smtClean="0"/>
          </a:p>
          <a:p>
            <a:r>
              <a:rPr lang="en-US" sz="2400" dirty="0" smtClean="0"/>
              <a:t>Vagus means “wanderer,” because it wanders throughout your upper body and viscera.</a:t>
            </a:r>
          </a:p>
          <a:p>
            <a:endParaRPr lang="en-US" sz="2400" dirty="0"/>
          </a:p>
          <a:p>
            <a:r>
              <a:rPr lang="en-US" sz="2400" dirty="0" smtClean="0"/>
              <a:t>The vagus nerve is part of autonomic nervous system. Acting in concert with other parts of the autonomic nervous system it </a:t>
            </a:r>
            <a:r>
              <a:rPr lang="en-US" sz="2400" dirty="0"/>
              <a:t>performs </a:t>
            </a:r>
            <a:r>
              <a:rPr lang="en-US" sz="2400" dirty="0" smtClean="0"/>
              <a:t>multiple</a:t>
            </a:r>
          </a:p>
          <a:p>
            <a:r>
              <a:rPr lang="en-US" sz="2400" dirty="0" smtClean="0"/>
              <a:t>and </a:t>
            </a:r>
            <a:r>
              <a:rPr lang="en-US" sz="2400" dirty="0"/>
              <a:t>essential functions! </a:t>
            </a:r>
          </a:p>
        </p:txBody>
      </p:sp>
      <p:sp>
        <p:nvSpPr>
          <p:cNvPr id="3" name="Footer Placeholder 2"/>
          <p:cNvSpPr>
            <a:spLocks noGrp="1"/>
          </p:cNvSpPr>
          <p:nvPr>
            <p:ph type="ftr" sz="quarter" idx="11"/>
          </p:nvPr>
        </p:nvSpPr>
        <p:spPr/>
        <p:txBody>
          <a:bodyPr/>
          <a:lstStyle/>
          <a:p>
            <a:r>
              <a:rPr lang="en-US" smtClean="0"/>
              <a:t>Rancho Los Amigos Post-Polio Support Group, March 22, 2014</a:t>
            </a:r>
            <a:endParaRPr lang="en-US"/>
          </a:p>
        </p:txBody>
      </p:sp>
    </p:spTree>
    <p:extLst>
      <p:ext uri="{BB962C8B-B14F-4D97-AF65-F5344CB8AC3E}">
        <p14:creationId xmlns:p14="http://schemas.microsoft.com/office/powerpoint/2010/main" val="1402117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685800"/>
            <a:ext cx="7239000" cy="4893647"/>
          </a:xfrm>
          <a:prstGeom prst="rect">
            <a:avLst/>
          </a:prstGeom>
          <a:noFill/>
        </p:spPr>
        <p:txBody>
          <a:bodyPr wrap="square" rtlCol="0">
            <a:spAutoFit/>
          </a:bodyPr>
          <a:lstStyle/>
          <a:p>
            <a:pPr algn="ctr"/>
            <a:r>
              <a:rPr lang="en-US" sz="3200" dirty="0" smtClean="0">
                <a:solidFill>
                  <a:srgbClr val="FF0000"/>
                </a:solidFill>
              </a:rPr>
              <a:t>Internal Organs:</a:t>
            </a:r>
          </a:p>
          <a:p>
            <a:pPr algn="ctr"/>
            <a:endParaRPr lang="en-US" sz="2400" dirty="0"/>
          </a:p>
          <a:p>
            <a:r>
              <a:rPr lang="en-US" sz="2400" dirty="0"/>
              <a:t>The </a:t>
            </a:r>
            <a:r>
              <a:rPr lang="en-US" sz="2400" dirty="0" smtClean="0"/>
              <a:t>autonomic nervous system </a:t>
            </a:r>
            <a:r>
              <a:rPr lang="en-US" sz="2400" dirty="0"/>
              <a:t>is divided into three parts:</a:t>
            </a:r>
          </a:p>
          <a:p>
            <a:pPr lvl="1">
              <a:spcBef>
                <a:spcPts val="1200"/>
              </a:spcBef>
            </a:pPr>
            <a:r>
              <a:rPr lang="en-US" sz="2400" dirty="0"/>
              <a:t>The sympathetic nervous system</a:t>
            </a:r>
          </a:p>
          <a:p>
            <a:pPr lvl="1">
              <a:spcBef>
                <a:spcPts val="1200"/>
              </a:spcBef>
            </a:pPr>
            <a:r>
              <a:rPr lang="en-US" sz="2400" dirty="0"/>
              <a:t>The parasympathetic nervous system</a:t>
            </a:r>
          </a:p>
          <a:p>
            <a:pPr lvl="1">
              <a:spcBef>
                <a:spcPts val="1200"/>
              </a:spcBef>
            </a:pPr>
            <a:r>
              <a:rPr lang="en-US" sz="2400" dirty="0"/>
              <a:t>The enteric nervous </a:t>
            </a:r>
            <a:r>
              <a:rPr lang="en-US" sz="2400" dirty="0" smtClean="0"/>
              <a:t>system</a:t>
            </a:r>
          </a:p>
          <a:p>
            <a:pPr marL="0" lvl="1">
              <a:spcBef>
                <a:spcPts val="1200"/>
              </a:spcBef>
            </a:pPr>
            <a:r>
              <a:rPr lang="en-US" sz="2400" dirty="0" smtClean="0"/>
              <a:t>Together, they perform part of the “fight or flight” functions.</a:t>
            </a:r>
            <a:endParaRPr lang="en-US" sz="2400" dirty="0"/>
          </a:p>
          <a:p>
            <a:endParaRPr lang="en-US" sz="2400" dirty="0" smtClean="0"/>
          </a:p>
          <a:p>
            <a:endParaRPr lang="en-US" sz="2400" dirty="0" smtClean="0"/>
          </a:p>
        </p:txBody>
      </p:sp>
      <p:sp>
        <p:nvSpPr>
          <p:cNvPr id="3" name="Footer Placeholder 2"/>
          <p:cNvSpPr>
            <a:spLocks noGrp="1"/>
          </p:cNvSpPr>
          <p:nvPr>
            <p:ph type="ftr" sz="quarter" idx="11"/>
          </p:nvPr>
        </p:nvSpPr>
        <p:spPr/>
        <p:txBody>
          <a:bodyPr/>
          <a:lstStyle/>
          <a:p>
            <a:r>
              <a:rPr lang="en-US" smtClean="0"/>
              <a:t>Rancho Los Amigos Post-Polio Support Group, March 22, 2014</a:t>
            </a:r>
            <a:endParaRPr lang="en-US"/>
          </a:p>
        </p:txBody>
      </p:sp>
    </p:spTree>
    <p:extLst>
      <p:ext uri="{BB962C8B-B14F-4D97-AF65-F5344CB8AC3E}">
        <p14:creationId xmlns:p14="http://schemas.microsoft.com/office/powerpoint/2010/main" val="642142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685800"/>
            <a:ext cx="7239000" cy="4524315"/>
          </a:xfrm>
          <a:prstGeom prst="rect">
            <a:avLst/>
          </a:prstGeom>
          <a:noFill/>
        </p:spPr>
        <p:txBody>
          <a:bodyPr wrap="square" rtlCol="0">
            <a:spAutoFit/>
          </a:bodyPr>
          <a:lstStyle/>
          <a:p>
            <a:pPr algn="ctr"/>
            <a:r>
              <a:rPr lang="en-US" sz="3200" dirty="0" smtClean="0">
                <a:solidFill>
                  <a:srgbClr val="FF0000"/>
                </a:solidFill>
              </a:rPr>
              <a:t>Internal Organs:</a:t>
            </a:r>
          </a:p>
          <a:p>
            <a:pPr algn="ctr"/>
            <a:endParaRPr lang="en-US" sz="2400" dirty="0"/>
          </a:p>
          <a:p>
            <a:r>
              <a:rPr lang="en-US" sz="2400" dirty="0"/>
              <a:t>When something goes wrong in this </a:t>
            </a:r>
            <a:r>
              <a:rPr lang="en-US" sz="2400" dirty="0" smtClean="0"/>
              <a:t>system </a:t>
            </a:r>
            <a:r>
              <a:rPr lang="en-US" sz="2400" dirty="0"/>
              <a:t>it can cause serious problems, </a:t>
            </a:r>
            <a:r>
              <a:rPr lang="en-US" sz="2400" dirty="0" smtClean="0"/>
              <a:t>including:</a:t>
            </a:r>
            <a:endParaRPr lang="en-US" sz="2400" dirty="0"/>
          </a:p>
          <a:p>
            <a:pPr lvl="1">
              <a:spcBef>
                <a:spcPts val="1200"/>
              </a:spcBef>
            </a:pPr>
            <a:r>
              <a:rPr lang="en-US" sz="2400" dirty="0"/>
              <a:t>Blood pressure problems</a:t>
            </a:r>
          </a:p>
          <a:p>
            <a:pPr lvl="1">
              <a:spcBef>
                <a:spcPts val="1200"/>
              </a:spcBef>
            </a:pPr>
            <a:r>
              <a:rPr lang="en-US" sz="2400" dirty="0"/>
              <a:t>Heart problems</a:t>
            </a:r>
          </a:p>
          <a:p>
            <a:pPr lvl="1">
              <a:spcBef>
                <a:spcPts val="1200"/>
              </a:spcBef>
            </a:pPr>
            <a:r>
              <a:rPr lang="en-US" sz="2400" dirty="0"/>
              <a:t>Trouble with breathing and </a:t>
            </a:r>
            <a:r>
              <a:rPr lang="en-US" sz="2400" dirty="0" smtClean="0"/>
              <a:t>swallowing</a:t>
            </a:r>
          </a:p>
          <a:p>
            <a:pPr lvl="1">
              <a:spcBef>
                <a:spcPts val="1200"/>
              </a:spcBef>
            </a:pPr>
            <a:r>
              <a:rPr lang="en-US" sz="2400" dirty="0" smtClean="0"/>
              <a:t>Sluggish or overactive bowels</a:t>
            </a:r>
            <a:endParaRPr lang="en-US" sz="2400" dirty="0"/>
          </a:p>
          <a:p>
            <a:endParaRPr lang="en-US" sz="2400" dirty="0" smtClean="0"/>
          </a:p>
          <a:p>
            <a:endParaRPr lang="en-US" sz="2400" dirty="0" smtClean="0"/>
          </a:p>
        </p:txBody>
      </p:sp>
      <p:sp>
        <p:nvSpPr>
          <p:cNvPr id="3" name="Footer Placeholder 2"/>
          <p:cNvSpPr>
            <a:spLocks noGrp="1"/>
          </p:cNvSpPr>
          <p:nvPr>
            <p:ph type="ftr" sz="quarter" idx="11"/>
          </p:nvPr>
        </p:nvSpPr>
        <p:spPr/>
        <p:txBody>
          <a:bodyPr/>
          <a:lstStyle/>
          <a:p>
            <a:r>
              <a:rPr lang="en-US" smtClean="0"/>
              <a:t>Rancho Los Amigos Post-Polio Support Group, March 22, 2014</a:t>
            </a:r>
            <a:endParaRPr lang="en-US"/>
          </a:p>
        </p:txBody>
      </p:sp>
    </p:spTree>
    <p:extLst>
      <p:ext uri="{BB962C8B-B14F-4D97-AF65-F5344CB8AC3E}">
        <p14:creationId xmlns:p14="http://schemas.microsoft.com/office/powerpoint/2010/main" val="1707363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685800"/>
            <a:ext cx="7239000" cy="5478423"/>
          </a:xfrm>
          <a:prstGeom prst="rect">
            <a:avLst/>
          </a:prstGeom>
          <a:noFill/>
        </p:spPr>
        <p:txBody>
          <a:bodyPr wrap="square" rtlCol="0">
            <a:spAutoFit/>
          </a:bodyPr>
          <a:lstStyle/>
          <a:p>
            <a:pPr algn="ctr"/>
            <a:r>
              <a:rPr lang="en-US" sz="3200" dirty="0" smtClean="0">
                <a:solidFill>
                  <a:srgbClr val="FF0000"/>
                </a:solidFill>
              </a:rPr>
              <a:t>Post-Polio </a:t>
            </a:r>
            <a:r>
              <a:rPr lang="en-US" sz="3200" dirty="0">
                <a:solidFill>
                  <a:srgbClr val="FF0000"/>
                </a:solidFill>
              </a:rPr>
              <a:t>F</a:t>
            </a:r>
            <a:r>
              <a:rPr lang="en-US" sz="3200" dirty="0" smtClean="0">
                <a:solidFill>
                  <a:srgbClr val="FF0000"/>
                </a:solidFill>
              </a:rPr>
              <a:t>atigue:</a:t>
            </a:r>
          </a:p>
          <a:p>
            <a:endParaRPr lang="en-US" sz="2400" dirty="0" smtClean="0"/>
          </a:p>
          <a:p>
            <a:r>
              <a:rPr lang="en-US" sz="2400" dirty="0" smtClean="0"/>
              <a:t>Post-polio fatigue can be divided into three areas:</a:t>
            </a:r>
          </a:p>
          <a:p>
            <a:pPr>
              <a:spcBef>
                <a:spcPts val="1200"/>
              </a:spcBef>
            </a:pPr>
            <a:r>
              <a:rPr lang="en-US" sz="2400" dirty="0"/>
              <a:t>	</a:t>
            </a:r>
            <a:r>
              <a:rPr lang="en-US" sz="2400" b="1" dirty="0" smtClean="0">
                <a:solidFill>
                  <a:srgbClr val="FF0000"/>
                </a:solidFill>
              </a:rPr>
              <a:t>Muscle fatigue </a:t>
            </a:r>
            <a:r>
              <a:rPr lang="en-US" sz="2400" b="1" dirty="0" smtClean="0"/>
              <a:t>– </a:t>
            </a:r>
            <a:r>
              <a:rPr lang="en-US" sz="2400" dirty="0"/>
              <a:t>where your muscles feel </a:t>
            </a:r>
            <a:r>
              <a:rPr lang="en-US" sz="2400" dirty="0" smtClean="0"/>
              <a:t>	very </a:t>
            </a:r>
            <a:r>
              <a:rPr lang="en-US" sz="2400" dirty="0"/>
              <a:t>tired and heavy, particularly after </a:t>
            </a:r>
            <a:r>
              <a:rPr lang="en-US" sz="2400" dirty="0" smtClean="0"/>
              <a:t>	physical </a:t>
            </a:r>
            <a:r>
              <a:rPr lang="en-US" sz="2400" dirty="0"/>
              <a:t>activity </a:t>
            </a:r>
            <a:endParaRPr lang="en-US" sz="2400" dirty="0" smtClean="0"/>
          </a:p>
          <a:p>
            <a:pPr>
              <a:spcBef>
                <a:spcPts val="1200"/>
              </a:spcBef>
            </a:pPr>
            <a:r>
              <a:rPr lang="en-US" sz="2400" dirty="0"/>
              <a:t>	</a:t>
            </a:r>
            <a:r>
              <a:rPr lang="en-US" sz="2400" b="1" dirty="0" smtClean="0">
                <a:solidFill>
                  <a:srgbClr val="FF0000"/>
                </a:solidFill>
              </a:rPr>
              <a:t>General fatigue </a:t>
            </a:r>
            <a:r>
              <a:rPr lang="en-US" sz="2400" dirty="0" smtClean="0"/>
              <a:t>– </a:t>
            </a:r>
            <a:r>
              <a:rPr lang="en-US" sz="2400" dirty="0"/>
              <a:t>where you feel an </a:t>
            </a:r>
            <a:r>
              <a:rPr lang="en-US" sz="2400" dirty="0" smtClean="0"/>
              <a:t>	overwhelming </a:t>
            </a:r>
            <a:r>
              <a:rPr lang="en-US" sz="2400" dirty="0"/>
              <a:t>sense of physical exhaustion, </a:t>
            </a:r>
            <a:r>
              <a:rPr lang="en-US" sz="2400" dirty="0" smtClean="0"/>
              <a:t>	as </a:t>
            </a:r>
            <a:r>
              <a:rPr lang="en-US" sz="2400" dirty="0"/>
              <a:t>if you have not slept for days </a:t>
            </a:r>
            <a:endParaRPr lang="en-US" sz="2400" dirty="0" smtClean="0"/>
          </a:p>
          <a:p>
            <a:pPr>
              <a:spcBef>
                <a:spcPts val="1200"/>
              </a:spcBef>
            </a:pPr>
            <a:r>
              <a:rPr lang="en-US" sz="2400" dirty="0"/>
              <a:t>	</a:t>
            </a:r>
            <a:r>
              <a:rPr lang="en-US" sz="2400" b="1" dirty="0" smtClean="0">
                <a:solidFill>
                  <a:srgbClr val="FF0000"/>
                </a:solidFill>
              </a:rPr>
              <a:t>Mental fatigue </a:t>
            </a:r>
            <a:r>
              <a:rPr lang="en-US" sz="2400" b="1" dirty="0" smtClean="0"/>
              <a:t>– </a:t>
            </a:r>
            <a:r>
              <a:rPr lang="en-US" sz="2400" dirty="0"/>
              <a:t>where you find it </a:t>
            </a:r>
            <a:r>
              <a:rPr lang="en-US" sz="2400" dirty="0" smtClean="0"/>
              <a:t>	increasingly </a:t>
            </a:r>
            <a:r>
              <a:rPr lang="en-US" sz="2400" dirty="0"/>
              <a:t>difficult to concentrate, have </a:t>
            </a:r>
            <a:r>
              <a:rPr lang="en-US" sz="2400" dirty="0" smtClean="0"/>
              <a:t>	problems </a:t>
            </a:r>
            <a:r>
              <a:rPr lang="en-US" sz="2400" dirty="0"/>
              <a:t>remembering </a:t>
            </a:r>
            <a:r>
              <a:rPr lang="en-US" sz="2400" dirty="0" smtClean="0"/>
              <a:t>things, </a:t>
            </a:r>
            <a:r>
              <a:rPr lang="en-US" sz="2400" dirty="0"/>
              <a:t>and make </a:t>
            </a:r>
            <a:r>
              <a:rPr lang="en-US" sz="2400" dirty="0" smtClean="0"/>
              <a:t>	mistakes </a:t>
            </a:r>
            <a:r>
              <a:rPr lang="en-US" sz="2400" dirty="0"/>
              <a:t>that you would not usually make </a:t>
            </a:r>
          </a:p>
        </p:txBody>
      </p:sp>
      <p:sp>
        <p:nvSpPr>
          <p:cNvPr id="3" name="Footer Placeholder 2"/>
          <p:cNvSpPr>
            <a:spLocks noGrp="1"/>
          </p:cNvSpPr>
          <p:nvPr>
            <p:ph type="ftr" sz="quarter" idx="11"/>
          </p:nvPr>
        </p:nvSpPr>
        <p:spPr/>
        <p:txBody>
          <a:bodyPr/>
          <a:lstStyle/>
          <a:p>
            <a:r>
              <a:rPr lang="en-US" smtClean="0"/>
              <a:t>Rancho Los Amigos Post-Polio Support Group, March 22, 2014</a:t>
            </a:r>
            <a:endParaRPr lang="en-US"/>
          </a:p>
        </p:txBody>
      </p:sp>
    </p:spTree>
    <p:extLst>
      <p:ext uri="{BB962C8B-B14F-4D97-AF65-F5344CB8AC3E}">
        <p14:creationId xmlns:p14="http://schemas.microsoft.com/office/powerpoint/2010/main" val="360034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685800"/>
            <a:ext cx="7239000" cy="5170646"/>
          </a:xfrm>
          <a:prstGeom prst="rect">
            <a:avLst/>
          </a:prstGeom>
          <a:noFill/>
        </p:spPr>
        <p:txBody>
          <a:bodyPr wrap="square" rtlCol="0">
            <a:spAutoFit/>
          </a:bodyPr>
          <a:lstStyle/>
          <a:p>
            <a:pPr algn="ctr"/>
            <a:r>
              <a:rPr lang="en-US" sz="3200" dirty="0" smtClean="0">
                <a:solidFill>
                  <a:srgbClr val="FF0000"/>
                </a:solidFill>
              </a:rPr>
              <a:t>Post-Polio </a:t>
            </a:r>
            <a:r>
              <a:rPr lang="en-US" sz="3200" dirty="0">
                <a:solidFill>
                  <a:srgbClr val="FF0000"/>
                </a:solidFill>
              </a:rPr>
              <a:t>F</a:t>
            </a:r>
            <a:r>
              <a:rPr lang="en-US" sz="3200" dirty="0" smtClean="0">
                <a:solidFill>
                  <a:srgbClr val="FF0000"/>
                </a:solidFill>
              </a:rPr>
              <a:t>atigue:</a:t>
            </a:r>
          </a:p>
          <a:p>
            <a:endParaRPr lang="en-US" sz="2400" dirty="0" smtClean="0"/>
          </a:p>
          <a:p>
            <a:r>
              <a:rPr lang="en-US" sz="2400" dirty="0" smtClean="0"/>
              <a:t>For our purposes today we will concentrate on </a:t>
            </a:r>
            <a:r>
              <a:rPr lang="en-US" sz="2400" u="sng" dirty="0" smtClean="0"/>
              <a:t>mental fatigue</a:t>
            </a:r>
            <a:r>
              <a:rPr lang="en-US" sz="2400" dirty="0" smtClean="0"/>
              <a:t>.</a:t>
            </a:r>
          </a:p>
          <a:p>
            <a:endParaRPr lang="en-US" sz="2400" dirty="0" smtClean="0"/>
          </a:p>
          <a:p>
            <a:r>
              <a:rPr lang="en-US" sz="2400" dirty="0" smtClean="0"/>
              <a:t>The reticular activating system is also located in bulbar region of the spinal cord, at the base of the brain.</a:t>
            </a:r>
          </a:p>
          <a:p>
            <a:endParaRPr lang="en-US" sz="2400" dirty="0"/>
          </a:p>
          <a:p>
            <a:r>
              <a:rPr lang="en-US" sz="2400" dirty="0" smtClean="0"/>
              <a:t>The </a:t>
            </a:r>
            <a:r>
              <a:rPr lang="en-US" sz="2400" dirty="0"/>
              <a:t>reticular activating system</a:t>
            </a:r>
            <a:r>
              <a:rPr lang="en-US" sz="2400" dirty="0" smtClean="0"/>
              <a:t> controls the transition from  sleep to </a:t>
            </a:r>
            <a:r>
              <a:rPr lang="en-US" sz="2400" dirty="0"/>
              <a:t>wakefulness, and the ability to </a:t>
            </a:r>
            <a:r>
              <a:rPr lang="en-US" sz="2400" dirty="0" smtClean="0"/>
              <a:t>focus </a:t>
            </a:r>
            <a:r>
              <a:rPr lang="en-US" sz="2400" dirty="0"/>
              <a:t>attention on something.</a:t>
            </a:r>
            <a:endParaRPr lang="en-US" sz="2400" dirty="0" smtClean="0"/>
          </a:p>
          <a:p>
            <a:pPr>
              <a:spcBef>
                <a:spcPts val="1200"/>
              </a:spcBef>
            </a:pPr>
            <a:r>
              <a:rPr lang="en-US" sz="2400" dirty="0"/>
              <a:t>	</a:t>
            </a:r>
          </a:p>
        </p:txBody>
      </p:sp>
      <p:sp>
        <p:nvSpPr>
          <p:cNvPr id="3" name="Footer Placeholder 2"/>
          <p:cNvSpPr>
            <a:spLocks noGrp="1"/>
          </p:cNvSpPr>
          <p:nvPr>
            <p:ph type="ftr" sz="quarter" idx="11"/>
          </p:nvPr>
        </p:nvSpPr>
        <p:spPr/>
        <p:txBody>
          <a:bodyPr/>
          <a:lstStyle/>
          <a:p>
            <a:r>
              <a:rPr lang="en-US" smtClean="0"/>
              <a:t>Rancho Los Amigos Post-Polio Support Group, March 22, 2014</a:t>
            </a:r>
            <a:endParaRPr lang="en-US"/>
          </a:p>
        </p:txBody>
      </p:sp>
    </p:spTree>
    <p:extLst>
      <p:ext uri="{BB962C8B-B14F-4D97-AF65-F5344CB8AC3E}">
        <p14:creationId xmlns:p14="http://schemas.microsoft.com/office/powerpoint/2010/main" val="3899946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685800"/>
            <a:ext cx="7239000" cy="5386090"/>
          </a:xfrm>
          <a:prstGeom prst="rect">
            <a:avLst/>
          </a:prstGeom>
          <a:noFill/>
        </p:spPr>
        <p:txBody>
          <a:bodyPr wrap="square" rtlCol="0">
            <a:spAutoFit/>
          </a:bodyPr>
          <a:lstStyle/>
          <a:p>
            <a:pPr algn="ctr"/>
            <a:r>
              <a:rPr lang="en-US" sz="3200" dirty="0" smtClean="0">
                <a:solidFill>
                  <a:srgbClr val="FF0000"/>
                </a:solidFill>
              </a:rPr>
              <a:t>Post-Polio </a:t>
            </a:r>
            <a:r>
              <a:rPr lang="en-US" sz="3200" dirty="0">
                <a:solidFill>
                  <a:srgbClr val="FF0000"/>
                </a:solidFill>
              </a:rPr>
              <a:t>F</a:t>
            </a:r>
            <a:r>
              <a:rPr lang="en-US" sz="3200" dirty="0" smtClean="0">
                <a:solidFill>
                  <a:srgbClr val="FF0000"/>
                </a:solidFill>
              </a:rPr>
              <a:t>atigue:</a:t>
            </a:r>
          </a:p>
          <a:p>
            <a:endParaRPr lang="en-US" sz="2400" dirty="0" smtClean="0"/>
          </a:p>
          <a:p>
            <a:r>
              <a:rPr lang="en-US" sz="2400" dirty="0" smtClean="0"/>
              <a:t>The reticular activating system </a:t>
            </a:r>
            <a:r>
              <a:rPr lang="en-US" sz="2400" dirty="0"/>
              <a:t>acts as a </a:t>
            </a:r>
            <a:r>
              <a:rPr lang="en-US" sz="2400" dirty="0" smtClean="0"/>
              <a:t>gate keeper, </a:t>
            </a:r>
            <a:r>
              <a:rPr lang="en-US" sz="2400" dirty="0"/>
              <a:t>dampening down the effect of </a:t>
            </a:r>
            <a:r>
              <a:rPr lang="en-US" sz="2400" dirty="0" smtClean="0"/>
              <a:t>unwanted </a:t>
            </a:r>
            <a:r>
              <a:rPr lang="en-US" sz="2400" dirty="0"/>
              <a:t>stimuli such as loud noises, helping to prevent the senses from being overloaded. </a:t>
            </a:r>
            <a:endParaRPr lang="en-US" sz="2400" dirty="0" smtClean="0"/>
          </a:p>
          <a:p>
            <a:endParaRPr lang="en-US" sz="2400" dirty="0"/>
          </a:p>
          <a:p>
            <a:r>
              <a:rPr lang="en-US" sz="2400" dirty="0" smtClean="0"/>
              <a:t>To some extent it also regulates response </a:t>
            </a:r>
            <a:r>
              <a:rPr lang="en-US" sz="2400" dirty="0"/>
              <a:t>to the stimuli received from outside and helps to pin point a specific fact through detailed thought. </a:t>
            </a:r>
            <a:endParaRPr lang="en-US" sz="2400" dirty="0" smtClean="0"/>
          </a:p>
          <a:p>
            <a:endParaRPr lang="en-US" sz="2400" dirty="0"/>
          </a:p>
          <a:p>
            <a:r>
              <a:rPr lang="en-US" sz="2400" dirty="0" smtClean="0"/>
              <a:t>Coordination </a:t>
            </a:r>
            <a:r>
              <a:rPr lang="en-US" sz="2400" dirty="0"/>
              <a:t>of actions related to eating, walking, and </a:t>
            </a:r>
            <a:r>
              <a:rPr lang="en-US" sz="2400" dirty="0" smtClean="0"/>
              <a:t>urinary </a:t>
            </a:r>
            <a:r>
              <a:rPr lang="en-US" sz="2400" dirty="0"/>
              <a:t>functions are also carried out by the reticular activating system.</a:t>
            </a:r>
          </a:p>
        </p:txBody>
      </p:sp>
      <p:sp>
        <p:nvSpPr>
          <p:cNvPr id="3" name="Footer Placeholder 2"/>
          <p:cNvSpPr>
            <a:spLocks noGrp="1"/>
          </p:cNvSpPr>
          <p:nvPr>
            <p:ph type="ftr" sz="quarter" idx="11"/>
          </p:nvPr>
        </p:nvSpPr>
        <p:spPr/>
        <p:txBody>
          <a:bodyPr/>
          <a:lstStyle/>
          <a:p>
            <a:r>
              <a:rPr lang="en-US" smtClean="0"/>
              <a:t>Rancho Los Amigos Post-Polio Support Group, March 22, 2014</a:t>
            </a:r>
            <a:endParaRPr lang="en-US"/>
          </a:p>
        </p:txBody>
      </p:sp>
    </p:spTree>
    <p:extLst>
      <p:ext uri="{BB962C8B-B14F-4D97-AF65-F5344CB8AC3E}">
        <p14:creationId xmlns:p14="http://schemas.microsoft.com/office/powerpoint/2010/main" val="3053286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685800"/>
            <a:ext cx="7239000" cy="2800767"/>
          </a:xfrm>
          <a:prstGeom prst="rect">
            <a:avLst/>
          </a:prstGeom>
          <a:noFill/>
        </p:spPr>
        <p:txBody>
          <a:bodyPr wrap="square" rtlCol="0">
            <a:spAutoFit/>
          </a:bodyPr>
          <a:lstStyle/>
          <a:p>
            <a:pPr algn="ctr"/>
            <a:r>
              <a:rPr lang="en-US" sz="3200" dirty="0" smtClean="0">
                <a:solidFill>
                  <a:srgbClr val="FF0000"/>
                </a:solidFill>
              </a:rPr>
              <a:t>Post-Polio</a:t>
            </a:r>
          </a:p>
          <a:p>
            <a:endParaRPr lang="en-US" sz="2400" dirty="0" smtClean="0"/>
          </a:p>
          <a:p>
            <a:r>
              <a:rPr lang="en-US" sz="2400" dirty="0" smtClean="0"/>
              <a:t>Remember. Post-polio is only part of the equation. </a:t>
            </a:r>
          </a:p>
          <a:p>
            <a:endParaRPr lang="en-US" sz="2400" dirty="0"/>
          </a:p>
          <a:p>
            <a:r>
              <a:rPr lang="en-US" sz="2400" dirty="0" smtClean="0"/>
              <a:t>Most of us are getting older. Some of us have other  medical issues, or the after-effects of injuries and other life altering situations.</a:t>
            </a:r>
          </a:p>
        </p:txBody>
      </p:sp>
      <p:sp>
        <p:nvSpPr>
          <p:cNvPr id="3" name="Footer Placeholder 2"/>
          <p:cNvSpPr>
            <a:spLocks noGrp="1"/>
          </p:cNvSpPr>
          <p:nvPr>
            <p:ph type="ftr" sz="quarter" idx="11"/>
          </p:nvPr>
        </p:nvSpPr>
        <p:spPr/>
        <p:txBody>
          <a:bodyPr/>
          <a:lstStyle/>
          <a:p>
            <a:r>
              <a:rPr lang="en-US" smtClean="0"/>
              <a:t>Rancho Los Amigos Post-Polio Support Group, March 22, 2014</a:t>
            </a:r>
            <a:endParaRPr lang="en-US"/>
          </a:p>
        </p:txBody>
      </p:sp>
    </p:spTree>
    <p:extLst>
      <p:ext uri="{BB962C8B-B14F-4D97-AF65-F5344CB8AC3E}">
        <p14:creationId xmlns:p14="http://schemas.microsoft.com/office/powerpoint/2010/main" val="2438046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685800"/>
            <a:ext cx="6934200" cy="5262979"/>
          </a:xfrm>
          <a:prstGeom prst="rect">
            <a:avLst/>
          </a:prstGeom>
          <a:noFill/>
        </p:spPr>
        <p:txBody>
          <a:bodyPr wrap="square" rtlCol="0">
            <a:spAutoFit/>
          </a:bodyPr>
          <a:lstStyle/>
          <a:p>
            <a:r>
              <a:rPr lang="en-US" sz="2400" dirty="0" smtClean="0"/>
              <a:t>Something else to remember:</a:t>
            </a:r>
          </a:p>
          <a:p>
            <a:endParaRPr lang="en-US" sz="2400" dirty="0"/>
          </a:p>
          <a:p>
            <a:r>
              <a:rPr lang="en-US" sz="2400" dirty="0" smtClean="0"/>
              <a:t>Just because you had polio, this does not make you immune to other diseases or conditions!</a:t>
            </a:r>
          </a:p>
          <a:p>
            <a:endParaRPr lang="en-US" sz="2400" dirty="0"/>
          </a:p>
          <a:p>
            <a:r>
              <a:rPr lang="en-US" sz="2400" dirty="0" smtClean="0"/>
              <a:t>Don’t assume the pain in your side, or the ache in your leg is polio related.</a:t>
            </a:r>
          </a:p>
          <a:p>
            <a:endParaRPr lang="en-US" sz="2400" dirty="0"/>
          </a:p>
          <a:p>
            <a:r>
              <a:rPr lang="en-US" sz="2400" dirty="0" smtClean="0"/>
              <a:t>Don’t neglect the headache, the tingling in your arm, or the tightness in your chest.</a:t>
            </a:r>
          </a:p>
          <a:p>
            <a:endParaRPr lang="en-US" sz="2400" dirty="0"/>
          </a:p>
          <a:p>
            <a:r>
              <a:rPr lang="en-US" sz="2400" dirty="0" smtClean="0"/>
              <a:t>AND, don’t let any doctor scoff or belittle your symptoms by telling you, “I know it hurts but, after all, you did have polio.”</a:t>
            </a:r>
            <a:endParaRPr lang="en-US" sz="2400" dirty="0"/>
          </a:p>
        </p:txBody>
      </p:sp>
      <p:sp>
        <p:nvSpPr>
          <p:cNvPr id="3" name="Footer Placeholder 2"/>
          <p:cNvSpPr>
            <a:spLocks noGrp="1"/>
          </p:cNvSpPr>
          <p:nvPr>
            <p:ph type="ftr" sz="quarter" idx="11"/>
          </p:nvPr>
        </p:nvSpPr>
        <p:spPr/>
        <p:txBody>
          <a:bodyPr/>
          <a:lstStyle/>
          <a:p>
            <a:r>
              <a:rPr lang="en-US" smtClean="0"/>
              <a:t>Rancho Los Amigos Post-Polio Support Group, March 22, 2014</a:t>
            </a:r>
            <a:endParaRPr lang="en-US"/>
          </a:p>
        </p:txBody>
      </p:sp>
    </p:spTree>
    <p:extLst>
      <p:ext uri="{BB962C8B-B14F-4D97-AF65-F5344CB8AC3E}">
        <p14:creationId xmlns:p14="http://schemas.microsoft.com/office/powerpoint/2010/main" val="2101738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762000"/>
            <a:ext cx="6934200" cy="3970318"/>
          </a:xfrm>
          <a:prstGeom prst="rect">
            <a:avLst/>
          </a:prstGeom>
          <a:noFill/>
        </p:spPr>
        <p:txBody>
          <a:bodyPr wrap="square" rtlCol="0">
            <a:spAutoFit/>
          </a:bodyPr>
          <a:lstStyle/>
          <a:p>
            <a:r>
              <a:rPr lang="en-US" sz="2800" dirty="0" smtClean="0"/>
              <a:t>Thank you for you attention.</a:t>
            </a:r>
          </a:p>
          <a:p>
            <a:endParaRPr lang="en-US" sz="2800" dirty="0"/>
          </a:p>
          <a:p>
            <a:r>
              <a:rPr lang="en-US" sz="2800" dirty="0" smtClean="0"/>
              <a:t>If you have questions I’ll try to answer them. But remember, I am not a physician. </a:t>
            </a:r>
          </a:p>
          <a:p>
            <a:endParaRPr lang="en-US" sz="2800" dirty="0"/>
          </a:p>
          <a:p>
            <a:r>
              <a:rPr lang="en-US" sz="2800" dirty="0" smtClean="0"/>
              <a:t>I’m just an incredibly curious person, and if I don’t know the answer to something I will search until I find it, or my reticular activating system gives out.</a:t>
            </a:r>
            <a:endParaRPr lang="en-US" sz="2800" dirty="0"/>
          </a:p>
        </p:txBody>
      </p:sp>
      <p:sp>
        <p:nvSpPr>
          <p:cNvPr id="3" name="Footer Placeholder 2"/>
          <p:cNvSpPr>
            <a:spLocks noGrp="1"/>
          </p:cNvSpPr>
          <p:nvPr>
            <p:ph type="ftr" sz="quarter" idx="11"/>
          </p:nvPr>
        </p:nvSpPr>
        <p:spPr/>
        <p:txBody>
          <a:bodyPr/>
          <a:lstStyle/>
          <a:p>
            <a:r>
              <a:rPr lang="en-US" smtClean="0"/>
              <a:t>Rancho Los Amigos Post-Polio Support Group, March 22, 2014</a:t>
            </a:r>
            <a:endParaRPr lang="en-US"/>
          </a:p>
        </p:txBody>
      </p:sp>
    </p:spTree>
    <p:extLst>
      <p:ext uri="{BB962C8B-B14F-4D97-AF65-F5344CB8AC3E}">
        <p14:creationId xmlns:p14="http://schemas.microsoft.com/office/powerpoint/2010/main" val="767481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3900" y="914400"/>
            <a:ext cx="7696200" cy="4524315"/>
          </a:xfrm>
          <a:prstGeom prst="rect">
            <a:avLst/>
          </a:prstGeom>
          <a:noFill/>
        </p:spPr>
        <p:txBody>
          <a:bodyPr wrap="square" rtlCol="0">
            <a:spAutoFit/>
          </a:bodyPr>
          <a:lstStyle/>
          <a:p>
            <a:r>
              <a:rPr lang="en-US" sz="3200" dirty="0"/>
              <a:t>Although approximately 90% of polio infections cause </a:t>
            </a:r>
            <a:r>
              <a:rPr lang="en-US" sz="3200" dirty="0" smtClean="0"/>
              <a:t>no </a:t>
            </a:r>
            <a:r>
              <a:rPr lang="en-US" sz="3200" u="sng" dirty="0" smtClean="0"/>
              <a:t>apparent</a:t>
            </a:r>
            <a:r>
              <a:rPr lang="en-US" sz="3200" dirty="0" smtClean="0"/>
              <a:t> symptoms, </a:t>
            </a:r>
            <a:r>
              <a:rPr lang="en-US" sz="3200" dirty="0"/>
              <a:t>affected individuals can exhibit a range of symptoms if the virus enters the blood </a:t>
            </a:r>
            <a:r>
              <a:rPr lang="en-US" sz="3200" dirty="0" smtClean="0"/>
              <a:t>stream. </a:t>
            </a:r>
            <a:r>
              <a:rPr lang="en-US" sz="3200" dirty="0"/>
              <a:t>In about </a:t>
            </a:r>
            <a:r>
              <a:rPr lang="en-US" sz="3200" dirty="0" smtClean="0"/>
              <a:t>1-2% </a:t>
            </a:r>
            <a:r>
              <a:rPr lang="en-US" sz="3200" dirty="0"/>
              <a:t>of cases, the virus enters the central nervous system</a:t>
            </a:r>
            <a:r>
              <a:rPr lang="en-US" sz="3200" dirty="0" smtClean="0"/>
              <a:t>, </a:t>
            </a:r>
            <a:r>
              <a:rPr lang="en-US" sz="3200" dirty="0"/>
              <a:t>infecting and destroying motor </a:t>
            </a:r>
            <a:r>
              <a:rPr lang="en-US" sz="3200" dirty="0" smtClean="0"/>
              <a:t>neurons. This leads </a:t>
            </a:r>
            <a:r>
              <a:rPr lang="en-US" sz="3200" dirty="0"/>
              <a:t>to muscle weakness and </a:t>
            </a:r>
            <a:r>
              <a:rPr lang="en-US" sz="3200" dirty="0" smtClean="0"/>
              <a:t>paralysis</a:t>
            </a:r>
            <a:r>
              <a:rPr lang="en-US" sz="3200" dirty="0"/>
              <a:t>. </a:t>
            </a:r>
          </a:p>
        </p:txBody>
      </p:sp>
      <p:sp>
        <p:nvSpPr>
          <p:cNvPr id="3" name="Footer Placeholder 2"/>
          <p:cNvSpPr>
            <a:spLocks noGrp="1"/>
          </p:cNvSpPr>
          <p:nvPr>
            <p:ph type="ftr" sz="quarter" idx="11"/>
          </p:nvPr>
        </p:nvSpPr>
        <p:spPr/>
        <p:txBody>
          <a:bodyPr/>
          <a:lstStyle/>
          <a:p>
            <a:r>
              <a:rPr lang="en-US" smtClean="0"/>
              <a:t>Rancho Los Amigos Post-Polio Support Group, March 22, 2014</a:t>
            </a:r>
            <a:endParaRPr lang="en-US"/>
          </a:p>
        </p:txBody>
      </p:sp>
    </p:spTree>
    <p:extLst>
      <p:ext uri="{BB962C8B-B14F-4D97-AF65-F5344CB8AC3E}">
        <p14:creationId xmlns:p14="http://schemas.microsoft.com/office/powerpoint/2010/main" val="737235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685800"/>
            <a:ext cx="7924800" cy="5247590"/>
          </a:xfrm>
          <a:prstGeom prst="rect">
            <a:avLst/>
          </a:prstGeom>
          <a:noFill/>
        </p:spPr>
        <p:txBody>
          <a:bodyPr wrap="square" rtlCol="0">
            <a:spAutoFit/>
          </a:bodyPr>
          <a:lstStyle/>
          <a:p>
            <a:pPr>
              <a:spcBef>
                <a:spcPts val="600"/>
              </a:spcBef>
            </a:pPr>
            <a:r>
              <a:rPr lang="en-US" sz="3200" dirty="0"/>
              <a:t>Different types of paralysis may occur, depending on the nerves involved</a:t>
            </a:r>
            <a:r>
              <a:rPr lang="en-US" sz="3200" dirty="0" smtClean="0"/>
              <a:t>.</a:t>
            </a:r>
            <a:endParaRPr lang="en-US" sz="1200" dirty="0" smtClean="0"/>
          </a:p>
          <a:p>
            <a:pPr>
              <a:spcBef>
                <a:spcPts val="1200"/>
              </a:spcBef>
            </a:pPr>
            <a:r>
              <a:rPr lang="en-US" sz="3200" b="1" dirty="0" smtClean="0">
                <a:solidFill>
                  <a:srgbClr val="FF0000"/>
                </a:solidFill>
              </a:rPr>
              <a:t>Spinal </a:t>
            </a:r>
            <a:r>
              <a:rPr lang="en-US" sz="3200" b="1" dirty="0">
                <a:solidFill>
                  <a:srgbClr val="FF0000"/>
                </a:solidFill>
              </a:rPr>
              <a:t>polio </a:t>
            </a:r>
            <a:r>
              <a:rPr lang="en-US" sz="3200" dirty="0"/>
              <a:t>is the most common </a:t>
            </a:r>
            <a:r>
              <a:rPr lang="en-US" sz="3200" dirty="0" smtClean="0"/>
              <a:t>form.</a:t>
            </a:r>
          </a:p>
          <a:p>
            <a:pPr>
              <a:spcBef>
                <a:spcPts val="600"/>
              </a:spcBef>
            </a:pPr>
            <a:r>
              <a:rPr lang="en-US" sz="3200" dirty="0" smtClean="0"/>
              <a:t>A </a:t>
            </a:r>
            <a:r>
              <a:rPr lang="en-US" sz="3200" dirty="0"/>
              <a:t>person will usually have asymmetric paralysis that most often involves the legs</a:t>
            </a:r>
            <a:r>
              <a:rPr lang="en-US" sz="3200" dirty="0" smtClean="0"/>
              <a:t>.</a:t>
            </a:r>
            <a:endParaRPr lang="en-US" sz="1200" dirty="0" smtClean="0"/>
          </a:p>
          <a:p>
            <a:pPr>
              <a:spcBef>
                <a:spcPts val="600"/>
              </a:spcBef>
            </a:pPr>
            <a:endParaRPr lang="en-US" sz="1200" dirty="0" smtClean="0"/>
          </a:p>
          <a:p>
            <a:pPr>
              <a:spcBef>
                <a:spcPts val="600"/>
              </a:spcBef>
            </a:pPr>
            <a:r>
              <a:rPr lang="en-US" sz="3200" b="1" dirty="0" smtClean="0">
                <a:solidFill>
                  <a:srgbClr val="FF0000"/>
                </a:solidFill>
              </a:rPr>
              <a:t>Bulbar </a:t>
            </a:r>
            <a:r>
              <a:rPr lang="en-US" sz="3200" b="1" dirty="0">
                <a:solidFill>
                  <a:srgbClr val="FF0000"/>
                </a:solidFill>
              </a:rPr>
              <a:t>polio </a:t>
            </a:r>
            <a:r>
              <a:rPr lang="en-US" sz="3200" dirty="0"/>
              <a:t>leads to weakness of muscles innervated by cranial </a:t>
            </a:r>
            <a:r>
              <a:rPr lang="en-US" sz="3200" dirty="0" smtClean="0"/>
              <a:t>nerves.</a:t>
            </a:r>
            <a:endParaRPr lang="en-US" sz="1400" dirty="0" smtClean="0"/>
          </a:p>
          <a:p>
            <a:pPr>
              <a:spcBef>
                <a:spcPts val="1200"/>
              </a:spcBef>
            </a:pPr>
            <a:r>
              <a:rPr lang="en-US" sz="3200" b="1" dirty="0" smtClean="0">
                <a:solidFill>
                  <a:srgbClr val="FF0000"/>
                </a:solidFill>
              </a:rPr>
              <a:t>Bulbospinal </a:t>
            </a:r>
            <a:r>
              <a:rPr lang="en-US" sz="3200" b="1" dirty="0">
                <a:solidFill>
                  <a:srgbClr val="FF0000"/>
                </a:solidFill>
              </a:rPr>
              <a:t>polio </a:t>
            </a:r>
            <a:r>
              <a:rPr lang="en-US" sz="3200" dirty="0"/>
              <a:t>is a combination of bulbar and spinal paralysis. </a:t>
            </a:r>
          </a:p>
        </p:txBody>
      </p:sp>
      <p:sp>
        <p:nvSpPr>
          <p:cNvPr id="3" name="Footer Placeholder 2"/>
          <p:cNvSpPr>
            <a:spLocks noGrp="1"/>
          </p:cNvSpPr>
          <p:nvPr>
            <p:ph type="ftr" sz="quarter" idx="11"/>
          </p:nvPr>
        </p:nvSpPr>
        <p:spPr/>
        <p:txBody>
          <a:bodyPr/>
          <a:lstStyle/>
          <a:p>
            <a:r>
              <a:rPr lang="en-US" smtClean="0"/>
              <a:t>Rancho Los Amigos Post-Polio Support Group, March 22, 2014</a:t>
            </a:r>
            <a:endParaRPr lang="en-US"/>
          </a:p>
        </p:txBody>
      </p:sp>
    </p:spTree>
    <p:extLst>
      <p:ext uri="{BB962C8B-B14F-4D97-AF65-F5344CB8AC3E}">
        <p14:creationId xmlns:p14="http://schemas.microsoft.com/office/powerpoint/2010/main" val="3639867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ichard\Pictures\Polio\12-30a_SpinalCord_1.jpg"/>
          <p:cNvPicPr>
            <a:picLocks noChangeAspect="1" noChangeArrowheads="1"/>
          </p:cNvPicPr>
          <p:nvPr/>
        </p:nvPicPr>
        <p:blipFill rotWithShape="1">
          <a:blip r:embed="rId3">
            <a:extLst>
              <a:ext uri="{28A0092B-C50C-407E-A947-70E740481C1C}">
                <a14:useLocalDpi xmlns:a14="http://schemas.microsoft.com/office/drawing/2010/main" val="0"/>
              </a:ext>
            </a:extLst>
          </a:blip>
          <a:srcRect b="4088"/>
          <a:stretch/>
        </p:blipFill>
        <p:spPr bwMode="auto">
          <a:xfrm>
            <a:off x="762000" y="1409700"/>
            <a:ext cx="7620000" cy="387350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en-US" smtClean="0"/>
              <a:t>Rancho Los Amigos Post-Polio Support Group, March 22, 2014</a:t>
            </a:r>
            <a:endParaRPr lang="en-US"/>
          </a:p>
        </p:txBody>
      </p:sp>
    </p:spTree>
    <p:extLst>
      <p:ext uri="{BB962C8B-B14F-4D97-AF65-F5344CB8AC3E}">
        <p14:creationId xmlns:p14="http://schemas.microsoft.com/office/powerpoint/2010/main" val="953541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712"/>
          <a:stretch/>
        </p:blipFill>
        <p:spPr bwMode="auto">
          <a:xfrm>
            <a:off x="180975" y="591127"/>
            <a:ext cx="8780463" cy="5776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US" smtClean="0"/>
              <a:t>Rancho Los Amigos Post-Polio Support Group, March 22, 2014</a:t>
            </a:r>
            <a:endParaRPr lang="en-US"/>
          </a:p>
        </p:txBody>
      </p:sp>
    </p:spTree>
    <p:extLst>
      <p:ext uri="{BB962C8B-B14F-4D97-AF65-F5344CB8AC3E}">
        <p14:creationId xmlns:p14="http://schemas.microsoft.com/office/powerpoint/2010/main" val="2098877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3900" y="1219200"/>
            <a:ext cx="7696200" cy="3539430"/>
          </a:xfrm>
          <a:prstGeom prst="rect">
            <a:avLst/>
          </a:prstGeom>
          <a:noFill/>
        </p:spPr>
        <p:txBody>
          <a:bodyPr wrap="square" rtlCol="0">
            <a:spAutoFit/>
          </a:bodyPr>
          <a:lstStyle/>
          <a:p>
            <a:r>
              <a:rPr lang="en-US" sz="3200" dirty="0"/>
              <a:t>The nervous system comprises the brain and various types of nerves, </a:t>
            </a:r>
            <a:r>
              <a:rPr lang="en-US" sz="3200" dirty="0" smtClean="0"/>
              <a:t>including </a:t>
            </a:r>
            <a:r>
              <a:rPr lang="en-US" sz="3200" dirty="0" smtClean="0">
                <a:solidFill>
                  <a:srgbClr val="FF0000"/>
                </a:solidFill>
              </a:rPr>
              <a:t>sensory</a:t>
            </a:r>
            <a:r>
              <a:rPr lang="en-US" sz="3200" dirty="0" smtClean="0"/>
              <a:t> nerves, </a:t>
            </a:r>
            <a:r>
              <a:rPr lang="en-US" sz="3200" dirty="0"/>
              <a:t>which </a:t>
            </a:r>
            <a:r>
              <a:rPr lang="en-US" sz="3200" dirty="0" smtClean="0"/>
              <a:t>carry </a:t>
            </a:r>
            <a:r>
              <a:rPr lang="en-US" sz="3200" dirty="0"/>
              <a:t>impulses </a:t>
            </a:r>
            <a:r>
              <a:rPr lang="en-US" sz="3200" u="sng" dirty="0"/>
              <a:t>from</a:t>
            </a:r>
            <a:r>
              <a:rPr lang="en-US" sz="3200" dirty="0"/>
              <a:t> all parts of the body to the brain and </a:t>
            </a:r>
            <a:r>
              <a:rPr lang="en-US" sz="3200" dirty="0" smtClean="0">
                <a:solidFill>
                  <a:srgbClr val="FF0000"/>
                </a:solidFill>
              </a:rPr>
              <a:t>motor</a:t>
            </a:r>
            <a:r>
              <a:rPr lang="en-US" sz="3200" dirty="0" smtClean="0"/>
              <a:t> nerves, </a:t>
            </a:r>
            <a:r>
              <a:rPr lang="en-US" sz="3200" dirty="0"/>
              <a:t>which </a:t>
            </a:r>
            <a:r>
              <a:rPr lang="en-US" sz="3200" dirty="0" smtClean="0"/>
              <a:t>carry impulses away from the brain and </a:t>
            </a:r>
            <a:r>
              <a:rPr lang="en-US" sz="3200" u="sng" dirty="0" smtClean="0"/>
              <a:t>to</a:t>
            </a:r>
            <a:r>
              <a:rPr lang="en-US" sz="3200" dirty="0" smtClean="0"/>
              <a:t> </a:t>
            </a:r>
            <a:r>
              <a:rPr lang="en-US" sz="3200" dirty="0"/>
              <a:t>the muscles and all of the organs of the body. </a:t>
            </a:r>
          </a:p>
        </p:txBody>
      </p:sp>
      <p:sp>
        <p:nvSpPr>
          <p:cNvPr id="3" name="Footer Placeholder 2"/>
          <p:cNvSpPr>
            <a:spLocks noGrp="1"/>
          </p:cNvSpPr>
          <p:nvPr>
            <p:ph type="ftr" sz="quarter" idx="11"/>
          </p:nvPr>
        </p:nvSpPr>
        <p:spPr/>
        <p:txBody>
          <a:bodyPr/>
          <a:lstStyle/>
          <a:p>
            <a:r>
              <a:rPr lang="en-US" smtClean="0"/>
              <a:t>Rancho Los Amigos Post-Polio Support Group, March 22, 2014</a:t>
            </a:r>
            <a:endParaRPr lang="en-US"/>
          </a:p>
        </p:txBody>
      </p:sp>
    </p:spTree>
    <p:extLst>
      <p:ext uri="{BB962C8B-B14F-4D97-AF65-F5344CB8AC3E}">
        <p14:creationId xmlns:p14="http://schemas.microsoft.com/office/powerpoint/2010/main" val="1566855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3900" y="1066800"/>
            <a:ext cx="7696200" cy="4524315"/>
          </a:xfrm>
          <a:prstGeom prst="rect">
            <a:avLst/>
          </a:prstGeom>
          <a:noFill/>
        </p:spPr>
        <p:txBody>
          <a:bodyPr wrap="square" rtlCol="0">
            <a:spAutoFit/>
          </a:bodyPr>
          <a:lstStyle/>
          <a:p>
            <a:r>
              <a:rPr lang="en-US" sz="3200" dirty="0"/>
              <a:t>The somatic part of the nervous system has both sensory components which convey sensations from the eyes, the nose, and other sensory organs to the brain </a:t>
            </a:r>
            <a:r>
              <a:rPr lang="en-US" sz="3200" dirty="0" smtClean="0"/>
              <a:t>where </a:t>
            </a:r>
            <a:r>
              <a:rPr lang="en-US" sz="3200" dirty="0"/>
              <a:t>most of the impulses reach our awareness, and motor components which transmit impulses to the skeletal muscles in the limbs and </a:t>
            </a:r>
            <a:r>
              <a:rPr lang="en-US" sz="3200" dirty="0" smtClean="0"/>
              <a:t>trunk, allowing voluntary </a:t>
            </a:r>
            <a:r>
              <a:rPr lang="en-US" sz="3200" dirty="0"/>
              <a:t>control of movements. </a:t>
            </a:r>
          </a:p>
        </p:txBody>
      </p:sp>
      <p:sp>
        <p:nvSpPr>
          <p:cNvPr id="3" name="Footer Placeholder 2"/>
          <p:cNvSpPr>
            <a:spLocks noGrp="1"/>
          </p:cNvSpPr>
          <p:nvPr>
            <p:ph type="ftr" sz="quarter" idx="11"/>
          </p:nvPr>
        </p:nvSpPr>
        <p:spPr/>
        <p:txBody>
          <a:bodyPr/>
          <a:lstStyle/>
          <a:p>
            <a:r>
              <a:rPr lang="en-US" smtClean="0"/>
              <a:t>Rancho Los Amigos Post-Polio Support Group, March 22, 2014</a:t>
            </a:r>
            <a:endParaRPr lang="en-US"/>
          </a:p>
        </p:txBody>
      </p:sp>
    </p:spTree>
    <p:extLst>
      <p:ext uri="{BB962C8B-B14F-4D97-AF65-F5344CB8AC3E}">
        <p14:creationId xmlns:p14="http://schemas.microsoft.com/office/powerpoint/2010/main" val="2203399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49707</TotalTime>
  <Words>2898</Words>
  <Application>Microsoft Office PowerPoint</Application>
  <PresentationFormat>On-screen Show (4:3)</PresentationFormat>
  <Paragraphs>251</Paragraphs>
  <Slides>39</Slides>
  <Notes>18</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Hardcover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dc:creator>
  <cp:lastModifiedBy>Richard</cp:lastModifiedBy>
  <cp:revision>121</cp:revision>
  <cp:lastPrinted>2014-03-19T16:04:33Z</cp:lastPrinted>
  <dcterms:created xsi:type="dcterms:W3CDTF">2014-01-27T15:08:54Z</dcterms:created>
  <dcterms:modified xsi:type="dcterms:W3CDTF">2014-06-20T14:05:05Z</dcterms:modified>
</cp:coreProperties>
</file>